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F82B4-689C-1547-9119-1FB65E1A678E}" type="datetimeFigureOut">
              <a:rPr lang="en-US" smtClean="0"/>
              <a:pPr/>
              <a:t>11/29/10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184B-811A-DA4F-B2F7-930F9E906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7C894-6DFF-4D4F-BBA6-6F827DAA8AED}" type="datetimeFigureOut">
              <a:rPr lang="en-US" smtClean="0"/>
              <a:pPr/>
              <a:t>11/29/10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7F09F-3F76-9549-B9ED-71EA9AA41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err="1" smtClean="0"/>
              <a:t>simon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simon’s</a:t>
            </a:r>
            <a:r>
              <a:rPr lang="en-US" baseline="0" dirty="0" smtClean="0"/>
              <a:t> ancestor?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7F09F-3F76-9549-B9ED-71EA9AA41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A451-81F3-FC41-8A61-83EB3D4F6D86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66FE-B5A1-6243-9D15-B6EA1328A341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D341-26DE-5C47-BF4C-68CF0EA86CC0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ED1-C143-DD4D-A2D9-56ED65D4345E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98C-A180-5642-AB50-D13A5162A350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1E27-291E-5643-93F2-D1329E142600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4B39-DD2B-E94A-AF6E-3B3F8F4FC3E1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C6D-2803-3D44-9CEC-EF00A3A29EEA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7A68-FB85-8A43-9821-9652EEB7EE6E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71C-0F27-684A-9105-5B6141C90F81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C8E8-335B-F14F-A27A-3AB73B735E68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2A4D-EEFD-044C-99E8-207F4936F3C9}" type="datetime1">
              <a:rPr lang="en-US" smtClean="0"/>
              <a:pPr/>
              <a:t>11/29/10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xsb.sourceforge.ne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Chapter 8: The Logical Paradigm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Lecturer: Xinming (Simon) Ou</a:t>
            </a:r>
          </a:p>
          <a:p>
            <a:r>
              <a:rPr lang="en-US" sz="2800" dirty="0" smtClean="0"/>
              <a:t>CIS 505: Programming Languages</a:t>
            </a:r>
          </a:p>
          <a:p>
            <a:r>
              <a:rPr lang="en-US" sz="2800" dirty="0" smtClean="0"/>
              <a:t>Fall 2010</a:t>
            </a:r>
          </a:p>
          <a:p>
            <a:r>
              <a:rPr lang="en-US" sz="2800" dirty="0" smtClean="0"/>
              <a:t>Kansas State University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deduction as a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advantage of Prolog is that it has both a logic meaning, and an execution semantics</a:t>
            </a:r>
          </a:p>
          <a:p>
            <a:pPr lvl="1"/>
            <a:r>
              <a:rPr lang="en-US" dirty="0" smtClean="0"/>
              <a:t>Ideally you do not need to think about the SLD resolution process when writing Prolog code</a:t>
            </a:r>
          </a:p>
          <a:p>
            <a:pPr lvl="1"/>
            <a:r>
              <a:rPr lang="en-US" dirty="0" smtClean="0"/>
              <a:t>A Prolog program is simply a collection of logical statements. A query is simply asking whether a fact can be derived as a logical consequence of the statements.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However… </a:t>
            </a:r>
          </a:p>
          <a:p>
            <a:pPr lvl="1"/>
            <a:r>
              <a:rPr lang="en-US" dirty="0" smtClean="0"/>
              <a:t>When the result does not match your expectation, knowing the SLD resolution process will help in debugging.</a:t>
            </a:r>
          </a:p>
          <a:p>
            <a:pPr lvl="1"/>
            <a:r>
              <a:rPr lang="en-US" dirty="0" smtClean="0"/>
              <a:t>Moreover, Prolog is not always declarative, which we will see in the next lecture.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XSB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using the XSB Prolog system</a:t>
            </a:r>
          </a:p>
          <a:p>
            <a:pPr lvl="1"/>
            <a:r>
              <a:rPr lang="en-US" dirty="0" smtClean="0"/>
              <a:t>Is installed on all the departmental Linux machines</a:t>
            </a:r>
          </a:p>
          <a:p>
            <a:pPr lvl="1"/>
            <a:r>
              <a:rPr lang="en-US" dirty="0" smtClean="0"/>
              <a:t>Can be downloaded from: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http://xsb.sourceforge.net/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Installation is relatively hassle-free. However, if you need to compile XSB under Mac OS X Snow Leopard, please let me know and there will be special instructions.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simple Prolog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Put the following </a:t>
            </a:r>
            <a:r>
              <a:rPr lang="en-US" smtClean="0"/>
              <a:t>Prolog statements </a:t>
            </a:r>
            <a:r>
              <a:rPr lang="en-US" dirty="0" smtClean="0"/>
              <a:t>in a text file named “</a:t>
            </a:r>
            <a:r>
              <a:rPr lang="en-US" dirty="0" err="1" smtClean="0"/>
              <a:t>ancestor.P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err="1" smtClean="0"/>
              <a:t>parent(bill</a:t>
            </a:r>
            <a:r>
              <a:rPr lang="en-US" dirty="0" smtClean="0"/>
              <a:t>, </a:t>
            </a:r>
            <a:r>
              <a:rPr lang="en-US" dirty="0" err="1" smtClean="0"/>
              <a:t>mary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err="1" smtClean="0"/>
              <a:t>parent(mary</a:t>
            </a:r>
            <a:r>
              <a:rPr lang="en-US" dirty="0" smtClean="0"/>
              <a:t>, john).</a:t>
            </a:r>
          </a:p>
          <a:p>
            <a:pPr lvl="1">
              <a:buNone/>
            </a:pPr>
            <a:r>
              <a:rPr lang="en-US" dirty="0" err="1" smtClean="0"/>
              <a:t>ancestor(A</a:t>
            </a:r>
            <a:r>
              <a:rPr lang="en-US" dirty="0" smtClean="0"/>
              <a:t>, B) :- </a:t>
            </a:r>
            <a:r>
              <a:rPr lang="en-US" dirty="0" err="1" smtClean="0"/>
              <a:t>parent(A</a:t>
            </a:r>
            <a:r>
              <a:rPr lang="en-US" dirty="0" smtClean="0"/>
              <a:t>, B).</a:t>
            </a:r>
          </a:p>
          <a:p>
            <a:pPr lvl="1">
              <a:buNone/>
            </a:pPr>
            <a:r>
              <a:rPr lang="en-US" dirty="0" err="1" smtClean="0"/>
              <a:t>ancestor(A</a:t>
            </a:r>
            <a:r>
              <a:rPr lang="en-US" dirty="0" smtClean="0"/>
              <a:t>, B) :- </a:t>
            </a:r>
            <a:r>
              <a:rPr lang="en-US" dirty="0" err="1" smtClean="0"/>
              <a:t>parent(A</a:t>
            </a:r>
            <a:r>
              <a:rPr lang="en-US" dirty="0" smtClean="0"/>
              <a:t>, C), </a:t>
            </a:r>
            <a:r>
              <a:rPr lang="en-US" dirty="0" err="1" smtClean="0"/>
              <a:t>ancestor(C</a:t>
            </a:r>
            <a:r>
              <a:rPr lang="en-US" dirty="0" smtClean="0"/>
              <a:t>, B).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Load the file in XSB: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bash-3.2$ </a:t>
            </a:r>
            <a:r>
              <a:rPr lang="en-US" dirty="0" err="1" smtClean="0"/>
              <a:t>xsb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[</a:t>
            </a:r>
            <a:r>
              <a:rPr lang="en-US" dirty="0" err="1" smtClean="0"/>
              <a:t>xsb_configuration</a:t>
            </a:r>
            <a:r>
              <a:rPr lang="en-US" dirty="0" smtClean="0"/>
              <a:t> loaded]</a:t>
            </a:r>
          </a:p>
          <a:p>
            <a:pPr lvl="1">
              <a:buNone/>
            </a:pPr>
            <a:r>
              <a:rPr lang="en-US" dirty="0" smtClean="0"/>
              <a:t>[</a:t>
            </a:r>
            <a:r>
              <a:rPr lang="en-US" dirty="0" err="1" smtClean="0"/>
              <a:t>sysinitrc</a:t>
            </a:r>
            <a:r>
              <a:rPr lang="en-US" dirty="0" smtClean="0"/>
              <a:t> loaded]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XSB Version 3.2 (Kopi </a:t>
            </a:r>
            <a:r>
              <a:rPr lang="en-US" dirty="0" err="1" smtClean="0"/>
              <a:t>Lewak</a:t>
            </a:r>
            <a:r>
              <a:rPr lang="en-US" dirty="0" smtClean="0"/>
              <a:t>) of March 15, 2009</a:t>
            </a:r>
          </a:p>
          <a:p>
            <a:pPr lvl="1">
              <a:buNone/>
            </a:pPr>
            <a:r>
              <a:rPr lang="en-US" dirty="0" smtClean="0"/>
              <a:t>[i386-apple-darwin10.4.0; mode: optimal; engine: </a:t>
            </a:r>
            <a:r>
              <a:rPr lang="en-US" dirty="0" err="1" smtClean="0"/>
              <a:t>slg-wam</a:t>
            </a:r>
            <a:r>
              <a:rPr lang="en-US" dirty="0" smtClean="0"/>
              <a:t>; scheduling: local; word size: 64]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| ?- [ancestor].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with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Issue various queries:</a:t>
            </a:r>
          </a:p>
          <a:p>
            <a:pPr lvl="1">
              <a:buNone/>
            </a:pPr>
            <a:r>
              <a:rPr lang="en-US" dirty="0" smtClean="0"/>
              <a:t>e.g.  ?- </a:t>
            </a:r>
            <a:r>
              <a:rPr lang="en-US" dirty="0" err="1" smtClean="0"/>
              <a:t>ancestor(X,Y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         ?- </a:t>
            </a:r>
            <a:r>
              <a:rPr lang="en-US" dirty="0" err="1" smtClean="0"/>
              <a:t>ancestor(bill</a:t>
            </a:r>
            <a:r>
              <a:rPr lang="en-US" dirty="0" smtClean="0"/>
              <a:t>, X).</a:t>
            </a:r>
          </a:p>
          <a:p>
            <a:pPr lvl="1">
              <a:buNone/>
            </a:pPr>
            <a:r>
              <a:rPr lang="en-US" dirty="0" smtClean="0"/>
              <a:t>         ?- </a:t>
            </a:r>
            <a:r>
              <a:rPr lang="en-US" dirty="0" err="1" smtClean="0"/>
              <a:t>ancestor(john</a:t>
            </a:r>
            <a:r>
              <a:rPr lang="en-US" dirty="0" smtClean="0"/>
              <a:t>, X).</a:t>
            </a:r>
          </a:p>
          <a:p>
            <a:pPr lvl="1">
              <a:buNone/>
            </a:pPr>
            <a:r>
              <a:rPr lang="en-US" dirty="0" smtClean="0"/>
              <a:t>          …</a:t>
            </a:r>
          </a:p>
          <a:p>
            <a:r>
              <a:rPr lang="en-US" dirty="0" smtClean="0"/>
              <a:t>Change the order of the clauses and see what will happen:</a:t>
            </a:r>
          </a:p>
          <a:p>
            <a:pPr lvl="1">
              <a:buNone/>
            </a:pPr>
            <a:r>
              <a:rPr lang="en-US" sz="2162" dirty="0" err="1" smtClean="0"/>
              <a:t>parent(bill</a:t>
            </a:r>
            <a:r>
              <a:rPr lang="en-US" sz="2162" dirty="0" smtClean="0"/>
              <a:t>, </a:t>
            </a:r>
            <a:r>
              <a:rPr lang="en-US" sz="2162" dirty="0" err="1" smtClean="0"/>
              <a:t>mary</a:t>
            </a:r>
            <a:r>
              <a:rPr lang="en-US" sz="2162" dirty="0" smtClean="0"/>
              <a:t>).</a:t>
            </a:r>
          </a:p>
          <a:p>
            <a:pPr lvl="1">
              <a:buNone/>
            </a:pPr>
            <a:r>
              <a:rPr lang="en-US" sz="2162" dirty="0" err="1" smtClean="0"/>
              <a:t>parent(mary</a:t>
            </a:r>
            <a:r>
              <a:rPr lang="en-US" sz="2162" dirty="0" smtClean="0"/>
              <a:t>, john).</a:t>
            </a:r>
          </a:p>
          <a:p>
            <a:pPr lvl="1">
              <a:buNone/>
            </a:pPr>
            <a:r>
              <a:rPr lang="en-US" sz="2162" dirty="0" err="1" smtClean="0"/>
              <a:t>ancestor(A</a:t>
            </a:r>
            <a:r>
              <a:rPr lang="en-US" sz="2162" dirty="0" smtClean="0"/>
              <a:t>, B) :- </a:t>
            </a:r>
            <a:r>
              <a:rPr lang="en-US" sz="2162" dirty="0" err="1" smtClean="0"/>
              <a:t>parent(A</a:t>
            </a:r>
            <a:r>
              <a:rPr lang="en-US" sz="2162" dirty="0" smtClean="0"/>
              <a:t>, C), </a:t>
            </a:r>
            <a:r>
              <a:rPr lang="en-US" sz="2162" dirty="0" err="1" smtClean="0"/>
              <a:t>ancestor(C</a:t>
            </a:r>
            <a:r>
              <a:rPr lang="en-US" sz="2162" dirty="0" smtClean="0"/>
              <a:t>, B).</a:t>
            </a:r>
          </a:p>
          <a:p>
            <a:pPr lvl="1">
              <a:buNone/>
            </a:pPr>
            <a:r>
              <a:rPr lang="en-US" sz="2162" dirty="0" err="1" smtClean="0"/>
              <a:t>ancestor(A</a:t>
            </a:r>
            <a:r>
              <a:rPr lang="en-US" sz="2162" dirty="0" smtClean="0"/>
              <a:t>, B) :- </a:t>
            </a:r>
            <a:r>
              <a:rPr lang="en-US" sz="2162" dirty="0" err="1" smtClean="0"/>
              <a:t>parent(A</a:t>
            </a:r>
            <a:r>
              <a:rPr lang="en-US" sz="2162" dirty="0" smtClean="0"/>
              <a:t>, B).</a:t>
            </a:r>
          </a:p>
          <a:p>
            <a:pPr lvl="1">
              <a:buNone/>
            </a:pPr>
            <a:endParaRPr lang="en-US" sz="2162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covered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Imperative paradigm</a:t>
            </a:r>
          </a:p>
          <a:p>
            <a:pPr lvl="1"/>
            <a:r>
              <a:rPr lang="en-US" dirty="0" smtClean="0"/>
              <a:t>Computes effects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Functional paradigm</a:t>
            </a:r>
          </a:p>
          <a:p>
            <a:pPr lvl="1"/>
            <a:r>
              <a:rPr lang="en-US" dirty="0" smtClean="0"/>
              <a:t>Computes values</a:t>
            </a:r>
          </a:p>
          <a:p>
            <a:pPr lvl="1"/>
            <a:r>
              <a:rPr lang="en-US" dirty="0" smtClean="0"/>
              <a:t>Used ML as an example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Logical paradigm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Computes relations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 Prolog as an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Parent relation:</a:t>
            </a:r>
          </a:p>
          <a:p>
            <a:pPr lvl="1"/>
            <a:r>
              <a:rPr lang="en-US" dirty="0" err="1" smtClean="0"/>
              <a:t>parent(A</a:t>
            </a:r>
            <a:r>
              <a:rPr lang="en-US" dirty="0" smtClean="0"/>
              <a:t>, B) means A is B’s parent</a:t>
            </a:r>
          </a:p>
          <a:p>
            <a:pPr lvl="1"/>
            <a:r>
              <a:rPr lang="en-US" dirty="0" smtClean="0"/>
              <a:t>e.g. </a:t>
            </a:r>
            <a:r>
              <a:rPr lang="en-US" sz="2162" dirty="0" err="1" smtClean="0"/>
              <a:t>parent(bill</a:t>
            </a:r>
            <a:r>
              <a:rPr lang="en-US" sz="2162" dirty="0" smtClean="0"/>
              <a:t>, </a:t>
            </a:r>
            <a:r>
              <a:rPr lang="en-US" sz="2162" dirty="0" err="1" smtClean="0"/>
              <a:t>mary</a:t>
            </a:r>
            <a:r>
              <a:rPr lang="en-US" sz="2162" dirty="0" smtClean="0"/>
              <a:t>).</a:t>
            </a:r>
          </a:p>
          <a:p>
            <a:pPr lvl="1">
              <a:buNone/>
            </a:pPr>
            <a:r>
              <a:rPr lang="en-US" sz="2162" dirty="0" smtClean="0"/>
              <a:t>               </a:t>
            </a:r>
            <a:r>
              <a:rPr lang="en-US" sz="2162" dirty="0" err="1" smtClean="0"/>
              <a:t>parent(mary</a:t>
            </a:r>
            <a:r>
              <a:rPr lang="en-US" sz="2162" dirty="0" smtClean="0"/>
              <a:t>, john).</a:t>
            </a:r>
          </a:p>
          <a:p>
            <a:pPr lvl="1">
              <a:buNone/>
            </a:pPr>
            <a:endParaRPr lang="en-US" sz="2162" dirty="0" smtClean="0"/>
          </a:p>
          <a:p>
            <a:r>
              <a:rPr lang="en-US" dirty="0" smtClean="0"/>
              <a:t>Ancestor relation</a:t>
            </a:r>
          </a:p>
          <a:p>
            <a:pPr lvl="1"/>
            <a:r>
              <a:rPr lang="en-US" dirty="0" smtClean="0"/>
              <a:t>Can be defined </a:t>
            </a:r>
            <a:r>
              <a:rPr lang="en-US" i="1" dirty="0" smtClean="0"/>
              <a:t>inductively: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sz="2162" dirty="0" smtClean="0"/>
              <a:t>A is B’s ancestor if A is B’s parent.</a:t>
            </a:r>
          </a:p>
          <a:p>
            <a:pPr lvl="1">
              <a:buNone/>
            </a:pPr>
            <a:r>
              <a:rPr lang="en-US" sz="2162" dirty="0" smtClean="0"/>
              <a:t>     A is B’s ancestor if A is C’s ancestor, and C is B’s ancestor</a:t>
            </a:r>
          </a:p>
          <a:p>
            <a:pPr lvl="1">
              <a:buNone/>
            </a:pPr>
            <a:endParaRPr lang="en-US" sz="2162" dirty="0" smtClean="0"/>
          </a:p>
          <a:p>
            <a:pPr lvl="1"/>
            <a:r>
              <a:rPr lang="en-US" dirty="0" smtClean="0"/>
              <a:t>The resulting relation is the </a:t>
            </a:r>
            <a:r>
              <a:rPr lang="en-US" i="1" dirty="0" smtClean="0"/>
              <a:t>smallest</a:t>
            </a:r>
            <a:r>
              <a:rPr lang="en-US" dirty="0" smtClean="0"/>
              <a:t> one that satisfies the above two rules.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 for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Atoms:</a:t>
            </a:r>
          </a:p>
          <a:p>
            <a:pPr lvl="1"/>
            <a:r>
              <a:rPr lang="en-US" dirty="0" smtClean="0"/>
              <a:t>Any sequence of alpha-numeric characters that starts with a lower-case </a:t>
            </a:r>
            <a:r>
              <a:rPr lang="en-US" dirty="0" smtClean="0"/>
              <a:t>letter, or a</a:t>
            </a:r>
            <a:r>
              <a:rPr lang="en-US" dirty="0" smtClean="0"/>
              <a:t> single</a:t>
            </a:r>
            <a:r>
              <a:rPr lang="en-US" smtClean="0"/>
              <a:t>-quoted string</a:t>
            </a:r>
            <a:r>
              <a:rPr lang="en-US" dirty="0" smtClean="0"/>
              <a:t>, </a:t>
            </a:r>
            <a:r>
              <a:rPr lang="en-US" dirty="0" smtClean="0"/>
              <a:t>or a </a:t>
            </a:r>
            <a:r>
              <a:rPr lang="en-US" dirty="0" smtClean="0"/>
              <a:t>number</a:t>
            </a:r>
          </a:p>
          <a:p>
            <a:pPr lvl="1">
              <a:buNone/>
            </a:pPr>
            <a:r>
              <a:rPr lang="en-US" dirty="0" smtClean="0"/>
              <a:t>    e.g.  </a:t>
            </a:r>
            <a:r>
              <a:rPr lang="en-US" dirty="0" err="1" smtClean="0"/>
              <a:t>mary</a:t>
            </a:r>
            <a:r>
              <a:rPr lang="en-US" dirty="0" smtClean="0"/>
              <a:t>,  john01,  ‘Mary Doe’,  100</a:t>
            </a:r>
          </a:p>
          <a:p>
            <a:r>
              <a:rPr lang="en-US" dirty="0" smtClean="0"/>
              <a:t>Variables:</a:t>
            </a:r>
          </a:p>
          <a:p>
            <a:pPr lvl="1"/>
            <a:r>
              <a:rPr lang="en-US" dirty="0" smtClean="0"/>
              <a:t>Any sequence of alpha-numeric characters that starts with an upper-case letter, or an underscore “_”</a:t>
            </a:r>
          </a:p>
          <a:p>
            <a:pPr lvl="1"/>
            <a:r>
              <a:rPr lang="en-US" dirty="0" smtClean="0"/>
              <a:t>e.g. Mary, _</a:t>
            </a:r>
            <a:r>
              <a:rPr lang="en-US" dirty="0" err="1" smtClean="0"/>
              <a:t>mary</a:t>
            </a:r>
            <a:r>
              <a:rPr lang="en-US" dirty="0" smtClean="0"/>
              <a:t>, _</a:t>
            </a:r>
          </a:p>
          <a:p>
            <a:r>
              <a:rPr lang="en-US" dirty="0" smtClean="0"/>
              <a:t>Literal</a:t>
            </a:r>
          </a:p>
          <a:p>
            <a:pPr lvl="1"/>
            <a:r>
              <a:rPr lang="en-US" dirty="0" smtClean="0"/>
              <a:t>predicate(t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), where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either an atom, a variable, or a data-structure (function applied to parameters).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parent(mary</a:t>
            </a:r>
            <a:r>
              <a:rPr lang="en-US" dirty="0" smtClean="0"/>
              <a:t>, john).</a:t>
            </a:r>
          </a:p>
          <a:p>
            <a:pPr lvl="1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parent(mother(john</a:t>
            </a:r>
            <a:r>
              <a:rPr lang="en-US" dirty="0" smtClean="0"/>
              <a:t>), john).</a:t>
            </a:r>
          </a:p>
          <a:p>
            <a:pPr lvl="1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ancestor(mother(father(john</a:t>
            </a:r>
            <a:r>
              <a:rPr lang="en-US" dirty="0" smtClean="0"/>
              <a:t>)), john).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Horn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Horn clause is a logical clause with a single positive literal: </a:t>
            </a:r>
          </a:p>
          <a:p>
            <a:pPr>
              <a:buNone/>
            </a:pPr>
            <a:r>
              <a:rPr lang="en-US" dirty="0" smtClean="0"/>
              <a:t>        L</a:t>
            </a:r>
            <a:r>
              <a:rPr lang="en-US" baseline="-25000" dirty="0" smtClean="0"/>
              <a:t>0</a:t>
            </a:r>
            <a:r>
              <a:rPr lang="en-US" sz="2000" dirty="0" smtClean="0">
                <a:ea typeface="ＭＳ ゴシック"/>
                <a:cs typeface="ＭＳ ゴシック"/>
              </a:rPr>
              <a:t>∨ </a:t>
            </a: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sz="2000" dirty="0" smtClean="0">
                <a:ea typeface="ＭＳ ゴシック"/>
                <a:cs typeface="ＭＳ ゴシック"/>
              </a:rPr>
              <a:t>∨</a:t>
            </a:r>
            <a:r>
              <a:rPr lang="en-US" dirty="0" smtClean="0"/>
              <a:t> …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r>
              <a:rPr lang="en-US" dirty="0" smtClean="0"/>
              <a:t>This is equivalent to L</a:t>
            </a:r>
            <a:r>
              <a:rPr lang="en-US" baseline="-25000" dirty="0" smtClean="0"/>
              <a:t>1</a:t>
            </a:r>
            <a:r>
              <a:rPr lang="en-US" sz="2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 …</a:t>
            </a:r>
            <a:r>
              <a:rPr lang="en-US" sz="2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=&gt; L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In Prolog, we use “,” to mean logical and, and write implication “backward”. Each clause is concluded with a “.”</a:t>
            </a:r>
          </a:p>
          <a:p>
            <a:pPr>
              <a:buNone/>
            </a:pPr>
            <a:r>
              <a:rPr lang="en-US" dirty="0" smtClean="0"/>
              <a:t>      L</a:t>
            </a:r>
            <a:r>
              <a:rPr lang="en-US" baseline="-25000" dirty="0" smtClean="0"/>
              <a:t>0</a:t>
            </a:r>
            <a:r>
              <a:rPr lang="en-US" dirty="0" smtClean="0"/>
              <a:t> :- L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ancestor(A</a:t>
            </a:r>
            <a:r>
              <a:rPr lang="en-US" dirty="0" smtClean="0"/>
              <a:t>, B) :- </a:t>
            </a:r>
            <a:r>
              <a:rPr lang="en-US" dirty="0" err="1" smtClean="0"/>
              <a:t>parent(A</a:t>
            </a:r>
            <a:r>
              <a:rPr lang="en-US" dirty="0" smtClean="0"/>
              <a:t>, B).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ancestor(A</a:t>
            </a:r>
            <a:r>
              <a:rPr lang="en-US" dirty="0" smtClean="0"/>
              <a:t>, B) :- </a:t>
            </a:r>
            <a:r>
              <a:rPr lang="en-US" dirty="0" err="1" smtClean="0"/>
              <a:t>parent(A</a:t>
            </a:r>
            <a:r>
              <a:rPr lang="en-US" dirty="0" smtClean="0"/>
              <a:t>, C), </a:t>
            </a:r>
            <a:r>
              <a:rPr lang="en-US" dirty="0" err="1" smtClean="0"/>
              <a:t>ancestor(C</a:t>
            </a:r>
            <a:r>
              <a:rPr lang="en-US" dirty="0" smtClean="0"/>
              <a:t>, B).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 call the left-hand side of the clause its </a:t>
            </a:r>
            <a:r>
              <a:rPr lang="en-US" i="1" dirty="0" smtClean="0"/>
              <a:t>head</a:t>
            </a:r>
            <a:r>
              <a:rPr lang="en-US" dirty="0" smtClean="0"/>
              <a:t>, and the right-hand side of the clause its </a:t>
            </a:r>
            <a:r>
              <a:rPr lang="en-US" i="1" dirty="0" smtClean="0"/>
              <a:t>body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clause may have an empty body.</a:t>
            </a:r>
          </a:p>
          <a:p>
            <a:pPr lvl="1">
              <a:buNone/>
            </a:pPr>
            <a:r>
              <a:rPr lang="en-US" dirty="0" smtClean="0"/>
              <a:t>     e.g. </a:t>
            </a:r>
            <a:r>
              <a:rPr lang="en-US" dirty="0" err="1" smtClean="0"/>
              <a:t>parent(mother(X</a:t>
            </a:r>
            <a:r>
              <a:rPr lang="en-US" dirty="0" smtClean="0"/>
              <a:t>), X).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54574" y="1964848"/>
            <a:ext cx="2062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14857" y="1966436"/>
            <a:ext cx="2062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variables are </a:t>
            </a:r>
            <a:r>
              <a:rPr lang="en-US" i="1" dirty="0" smtClean="0"/>
              <a:t>implicitly universally bound at the beginning of the clause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ancestor(A</a:t>
            </a:r>
            <a:r>
              <a:rPr lang="en-US" dirty="0" smtClean="0"/>
              <a:t>, B) :- </a:t>
            </a:r>
            <a:r>
              <a:rPr lang="en-US" dirty="0" err="1" smtClean="0"/>
              <a:t>parent(A</a:t>
            </a:r>
            <a:r>
              <a:rPr lang="en-US" dirty="0" smtClean="0"/>
              <a:t>, B).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smtClean="0"/>
              <a:t>Logically it is equivalent to: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Forall</a:t>
            </a:r>
            <a:r>
              <a:rPr lang="en-US" dirty="0" smtClean="0"/>
              <a:t> A, B. </a:t>
            </a:r>
            <a:r>
              <a:rPr lang="en-US" dirty="0" err="1" smtClean="0"/>
              <a:t>parent(A,B</a:t>
            </a:r>
            <a:r>
              <a:rPr lang="en-US" dirty="0" smtClean="0"/>
              <a:t>) =&gt; </a:t>
            </a:r>
            <a:r>
              <a:rPr lang="en-US" dirty="0" err="1" smtClean="0"/>
              <a:t>ancestor(A</a:t>
            </a:r>
            <a:r>
              <a:rPr lang="en-US" dirty="0" smtClean="0"/>
              <a:t>, B)</a:t>
            </a:r>
          </a:p>
          <a:p>
            <a:pPr lvl="1">
              <a:buNone/>
            </a:pPr>
            <a:r>
              <a:rPr lang="en-US" dirty="0" smtClean="0"/>
              <a:t>    </a:t>
            </a:r>
          </a:p>
          <a:p>
            <a:pPr lvl="1">
              <a:buNone/>
            </a:pPr>
            <a:r>
              <a:rPr lang="en-US" dirty="0" smtClean="0"/>
              <a:t>    Thus A and B can be </a:t>
            </a:r>
            <a:r>
              <a:rPr lang="en-US" i="1" dirty="0" smtClean="0">
                <a:solidFill>
                  <a:srgbClr val="0000FF"/>
                </a:solidFill>
              </a:rPr>
              <a:t>instantiated</a:t>
            </a:r>
            <a:r>
              <a:rPr lang="en-US" dirty="0" smtClean="0"/>
              <a:t> with any </a:t>
            </a:r>
            <a:r>
              <a:rPr lang="en-US" dirty="0" smtClean="0">
                <a:solidFill>
                  <a:srgbClr val="000000"/>
                </a:solidFill>
              </a:rPr>
              <a:t>term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lvl="1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An underscore “_” is a wild card and can match anything. 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isParent(A</a:t>
            </a:r>
            <a:r>
              <a:rPr lang="en-US" dirty="0" smtClean="0"/>
              <a:t>) :- </a:t>
            </a:r>
            <a:r>
              <a:rPr lang="en-US" dirty="0" err="1" smtClean="0"/>
              <a:t>ancestor(A</a:t>
            </a:r>
            <a:r>
              <a:rPr lang="en-US" dirty="0" smtClean="0"/>
              <a:t>, _).</a:t>
            </a:r>
          </a:p>
          <a:p>
            <a:pPr lvl="1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in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query is in the form of a literal. The answer to the query is all the instantiations of the variables that make the literal true.</a:t>
            </a:r>
          </a:p>
          <a:p>
            <a:pPr lvl="1"/>
            <a:r>
              <a:rPr lang="en-US" dirty="0" smtClean="0"/>
              <a:t>e.g. </a:t>
            </a:r>
          </a:p>
          <a:p>
            <a:pPr lvl="1">
              <a:buNone/>
            </a:pPr>
            <a:r>
              <a:rPr lang="en-US" dirty="0" smtClean="0"/>
              <a:t>? - </a:t>
            </a:r>
            <a:r>
              <a:rPr lang="en-US" dirty="0" err="1" smtClean="0"/>
              <a:t>ancestor(X,Y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   X = bill</a:t>
            </a:r>
          </a:p>
          <a:p>
            <a:pPr lvl="1">
              <a:buNone/>
            </a:pPr>
            <a:r>
              <a:rPr lang="en-US" dirty="0" smtClean="0"/>
              <a:t>   Y = </a:t>
            </a:r>
            <a:r>
              <a:rPr lang="en-US" dirty="0" err="1" smtClean="0"/>
              <a:t>mary</a:t>
            </a:r>
            <a:r>
              <a:rPr lang="en-US" dirty="0" smtClean="0"/>
              <a:t>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X = </a:t>
            </a:r>
            <a:r>
              <a:rPr lang="en-US" dirty="0" err="1" smtClean="0"/>
              <a:t>mary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Y = john;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X = bill</a:t>
            </a:r>
          </a:p>
          <a:p>
            <a:pPr lvl="1">
              <a:buNone/>
            </a:pPr>
            <a:r>
              <a:rPr lang="en-US" dirty="0" smtClean="0"/>
              <a:t>   Y = john;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no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Logically it is equivalent to “exists X, Y. </a:t>
            </a:r>
            <a:r>
              <a:rPr lang="en-US" dirty="0" err="1" smtClean="0"/>
              <a:t>ancestor(X,Y</a:t>
            </a:r>
            <a:r>
              <a:rPr lang="en-US" dirty="0" smtClean="0"/>
              <a:t>)?”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Semantics of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query is issued, it is “compared” against the head of all the clauses one by one.</a:t>
            </a:r>
          </a:p>
          <a:p>
            <a:pPr lvl="1"/>
            <a:r>
              <a:rPr lang="en-US" dirty="0" smtClean="0"/>
              <a:t>If a “match” is found, the body of the clause becomes the new goals</a:t>
            </a:r>
          </a:p>
          <a:p>
            <a:pPr lvl="1"/>
            <a:r>
              <a:rPr lang="en-US" dirty="0" smtClean="0"/>
              <a:t>This process will iterate and may either succeed or fail.</a:t>
            </a:r>
          </a:p>
          <a:p>
            <a:pPr lvl="1"/>
            <a:r>
              <a:rPr lang="en-US" dirty="0" smtClean="0"/>
              <a:t>In either case the execution will backtrack to the first “choice point”, and try another match.</a:t>
            </a:r>
          </a:p>
          <a:p>
            <a:r>
              <a:rPr lang="en-US" dirty="0" smtClean="0"/>
              <a:t>This is called “SLD resolution”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324600" y="57912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Z2=john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048000" y="37338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X=mary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63" name="Rectangle 18"/>
          <p:cNvSpPr>
            <a:spLocks noChangeArrowheads="1"/>
          </p:cNvSpPr>
          <p:nvPr/>
        </p:nvSpPr>
        <p:spPr bwMode="auto">
          <a:xfrm>
            <a:off x="2819400" y="55626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990600" y="37338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Y=mary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471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Example SLD resolution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57200" y="1219200"/>
            <a:ext cx="60198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ancestor(X,Y</a:t>
            </a:r>
            <a:r>
              <a:rPr lang="en-US" dirty="0"/>
              <a:t>) :- </a:t>
            </a:r>
            <a:r>
              <a:rPr lang="en-US" dirty="0" err="1"/>
              <a:t>parent(X,Y</a:t>
            </a:r>
            <a:r>
              <a:rPr lang="en-US" dirty="0"/>
              <a:t>).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ancestor(X,Y</a:t>
            </a:r>
            <a:r>
              <a:rPr lang="en-US" dirty="0"/>
              <a:t>) :- </a:t>
            </a:r>
            <a:r>
              <a:rPr lang="en-US" dirty="0" err="1"/>
              <a:t>parent(X,Z</a:t>
            </a:r>
            <a:r>
              <a:rPr lang="en-US" dirty="0"/>
              <a:t>), </a:t>
            </a:r>
            <a:r>
              <a:rPr lang="en-US" dirty="0" err="1">
                <a:solidFill>
                  <a:srgbClr val="000000"/>
                </a:solidFill>
              </a:rPr>
              <a:t>ancestor(Z,Y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/>
              <a:t>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parent(bill,mary</a:t>
            </a:r>
            <a:r>
              <a:rPr lang="en-US" dirty="0"/>
              <a:t>). 		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parent(mary,john</a:t>
            </a:r>
            <a:r>
              <a:rPr lang="en-US" dirty="0"/>
              <a:t>). 		 </a:t>
            </a:r>
          </a:p>
        </p:txBody>
      </p:sp>
      <p:cxnSp>
        <p:nvCxnSpPr>
          <p:cNvPr id="5" name="AutoShape 8"/>
          <p:cNvCxnSpPr>
            <a:cxnSpLocks noChangeShapeType="1"/>
            <a:stCxn id="4" idx="2"/>
            <a:endCxn id="9" idx="0"/>
          </p:cNvCxnSpPr>
          <p:nvPr/>
        </p:nvCxnSpPr>
        <p:spPr bwMode="auto">
          <a:xfrm rot="5400000">
            <a:off x="3314700" y="1676400"/>
            <a:ext cx="914400" cy="24384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0" y="33528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>
                <a:latin typeface="Calibri" charset="0"/>
                <a:sym typeface="Wingdings" charset="2"/>
              </a:rPr>
              <a:t>parent(X,Y</a:t>
            </a:r>
            <a:r>
              <a:rPr lang="en-US" dirty="0">
                <a:latin typeface="Calibri" charset="0"/>
                <a:sym typeface="Wingdings" charset="2"/>
              </a:rPr>
              <a:t>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11" name="AutoShape 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5400000">
            <a:off x="1638300" y="3505200"/>
            <a:ext cx="685800" cy="1143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38200" y="44196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25" name="AutoShape 8"/>
          <p:cNvCxnSpPr>
            <a:cxnSpLocks noChangeShapeType="1"/>
            <a:stCxn id="9" idx="2"/>
            <a:endCxn id="26" idx="0"/>
          </p:cNvCxnSpPr>
          <p:nvPr/>
        </p:nvCxnSpPr>
        <p:spPr bwMode="auto">
          <a:xfrm rot="16200000" flipH="1">
            <a:off x="2590800" y="3695700"/>
            <a:ext cx="609600" cy="6858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667000" y="43434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29" name="AutoShape 8"/>
          <p:cNvCxnSpPr>
            <a:cxnSpLocks noChangeShapeType="1"/>
            <a:stCxn id="4" idx="2"/>
            <a:endCxn id="30" idx="0"/>
          </p:cNvCxnSpPr>
          <p:nvPr/>
        </p:nvCxnSpPr>
        <p:spPr bwMode="auto">
          <a:xfrm rot="16200000" flipH="1">
            <a:off x="4991100" y="2438400"/>
            <a:ext cx="914400" cy="9144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038600" y="33528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>
                <a:latin typeface="Calibri" charset="0"/>
                <a:sym typeface="Wingdings" charset="2"/>
              </a:rPr>
              <a:t>parent(X,Z</a:t>
            </a:r>
            <a:r>
              <a:rPr lang="en-US" dirty="0">
                <a:latin typeface="Calibri" charset="0"/>
                <a:sym typeface="Wingdings" charset="2"/>
              </a:rPr>
              <a:t>), </a:t>
            </a:r>
            <a:r>
              <a:rPr lang="en-US" dirty="0" err="1">
                <a:latin typeface="Calibri" charset="0"/>
                <a:sym typeface="Wingdings" charset="2"/>
              </a:rPr>
              <a:t>ancestor(Z,Y</a:t>
            </a:r>
            <a:r>
              <a:rPr lang="en-US" dirty="0">
                <a:latin typeface="Calibri" charset="0"/>
                <a:sym typeface="Wingdings" charset="2"/>
              </a:rPr>
              <a:t>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52800" y="20574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>
                <a:latin typeface="Calibri" charset="0"/>
                <a:sym typeface="Wingdings" charset="2"/>
              </a:rPr>
              <a:t>ancestor(X</a:t>
            </a:r>
            <a:r>
              <a:rPr lang="en-US" dirty="0">
                <a:latin typeface="Calibri" charset="0"/>
                <a:sym typeface="Wingdings" charset="2"/>
              </a:rPr>
              <a:t>, Y).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4267200" y="38100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Z=mary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45" name="AutoShape 8"/>
          <p:cNvCxnSpPr>
            <a:cxnSpLocks noChangeShapeType="1"/>
            <a:stCxn id="30" idx="2"/>
            <a:endCxn id="46" idx="0"/>
          </p:cNvCxnSpPr>
          <p:nvPr/>
        </p:nvCxnSpPr>
        <p:spPr bwMode="auto">
          <a:xfrm rot="5400000">
            <a:off x="4972050" y="3486150"/>
            <a:ext cx="685800" cy="11811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3429000" y="4419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ancestor</a:t>
            </a:r>
            <a:r>
              <a:rPr lang="en-US" dirty="0" err="1">
                <a:latin typeface="Calibri" charset="0"/>
                <a:sym typeface="Wingdings" charset="2"/>
              </a:rPr>
              <a:t>(mary,Y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cxnSp>
        <p:nvCxnSpPr>
          <p:cNvPr id="57" name="AutoShape 8"/>
          <p:cNvCxnSpPr>
            <a:cxnSpLocks noChangeShapeType="1"/>
            <a:stCxn id="46" idx="2"/>
            <a:endCxn id="58" idx="0"/>
          </p:cNvCxnSpPr>
          <p:nvPr/>
        </p:nvCxnSpPr>
        <p:spPr bwMode="auto">
          <a:xfrm rot="5400000">
            <a:off x="4229100" y="4610100"/>
            <a:ext cx="304800" cy="6858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2743200" y="51054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parent</a:t>
            </a:r>
            <a:r>
              <a:rPr lang="en-US" dirty="0" err="1">
                <a:latin typeface="Calibri" charset="0"/>
                <a:sym typeface="Wingdings" charset="2"/>
              </a:rPr>
              <a:t>(mary,Y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cxnSp>
        <p:nvCxnSpPr>
          <p:cNvPr id="61" name="AutoShape 8"/>
          <p:cNvCxnSpPr>
            <a:cxnSpLocks noChangeShapeType="1"/>
            <a:stCxn id="58" idx="2"/>
            <a:endCxn id="64" idx="0"/>
          </p:cNvCxnSpPr>
          <p:nvPr/>
        </p:nvCxnSpPr>
        <p:spPr bwMode="auto">
          <a:xfrm rot="5400000">
            <a:off x="3257550" y="5314950"/>
            <a:ext cx="609600" cy="9525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2514600" y="60960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67" name="AutoShape 8"/>
          <p:cNvCxnSpPr>
            <a:cxnSpLocks noChangeShapeType="1"/>
            <a:stCxn id="46" idx="2"/>
            <a:endCxn id="71" idx="0"/>
          </p:cNvCxnSpPr>
          <p:nvPr/>
        </p:nvCxnSpPr>
        <p:spPr bwMode="auto">
          <a:xfrm rot="16200000" flipH="1">
            <a:off x="5448300" y="4076700"/>
            <a:ext cx="533400" cy="19812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4953000" y="5334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parent</a:t>
            </a:r>
            <a:r>
              <a:rPr lang="en-US" dirty="0">
                <a:latin typeface="Calibri" charset="0"/>
                <a:sym typeface="Wingdings" charset="2"/>
              </a:rPr>
              <a:t>(mary,Z2), ancestor(Z2,Y).</a:t>
            </a:r>
          </a:p>
        </p:txBody>
      </p:sp>
      <p:sp>
        <p:nvSpPr>
          <p:cNvPr id="84" name="Rectangle 4"/>
          <p:cNvSpPr>
            <a:spLocks noChangeArrowheads="1"/>
          </p:cNvSpPr>
          <p:nvPr/>
        </p:nvSpPr>
        <p:spPr bwMode="auto">
          <a:xfrm>
            <a:off x="4800600" y="61722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…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sym typeface="Wingdings" charset="2"/>
              </a:rPr>
              <a:t>Failure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6934200" y="45720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…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sym typeface="Wingdings" charset="2"/>
              </a:rPr>
              <a:t>Failure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cxnSp>
        <p:nvCxnSpPr>
          <p:cNvPr id="98" name="AutoShape 8"/>
          <p:cNvCxnSpPr>
            <a:cxnSpLocks noChangeShapeType="1"/>
            <a:stCxn id="71" idx="2"/>
            <a:endCxn id="99" idx="0"/>
          </p:cNvCxnSpPr>
          <p:nvPr/>
        </p:nvCxnSpPr>
        <p:spPr bwMode="auto">
          <a:xfrm rot="5400000">
            <a:off x="5981700" y="5219700"/>
            <a:ext cx="228600" cy="12192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99" name="Rectangle 4"/>
          <p:cNvSpPr>
            <a:spLocks noChangeArrowheads="1"/>
          </p:cNvSpPr>
          <p:nvPr/>
        </p:nvSpPr>
        <p:spPr bwMode="auto">
          <a:xfrm>
            <a:off x="4191000" y="5943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ancestor</a:t>
            </a:r>
            <a:r>
              <a:rPr lang="en-US" dirty="0" err="1">
                <a:latin typeface="Calibri" charset="0"/>
                <a:sym typeface="Wingdings" charset="2"/>
              </a:rPr>
              <a:t>(john,Y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7086600" y="37338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X=mary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108" name="AutoShape 8"/>
          <p:cNvCxnSpPr>
            <a:cxnSpLocks noChangeShapeType="1"/>
            <a:stCxn id="30" idx="2"/>
            <a:endCxn id="109" idx="0"/>
          </p:cNvCxnSpPr>
          <p:nvPr/>
        </p:nvCxnSpPr>
        <p:spPr bwMode="auto">
          <a:xfrm rot="16200000" flipH="1">
            <a:off x="6419850" y="3219450"/>
            <a:ext cx="609600" cy="16383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248400" y="43434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ancestor</a:t>
            </a:r>
            <a:r>
              <a:rPr lang="en-US" dirty="0" err="1">
                <a:latin typeface="Calibri" charset="0"/>
                <a:sym typeface="Wingdings" charset="2"/>
              </a:rPr>
              <a:t>(john,Y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sp>
        <p:nvSpPr>
          <p:cNvPr id="47137" name="Slide Number Placeholder 1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B52BA-BFFC-4045-BC22-F30B49B0E336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24" grpId="0" animBg="1"/>
      <p:bldP spid="63" grpId="0" animBg="1"/>
      <p:bldP spid="21" grpId="0" animBg="1"/>
      <p:bldP spid="9" grpId="0"/>
      <p:bldP spid="12" grpId="0"/>
      <p:bldP spid="26" grpId="0"/>
      <p:bldP spid="30" grpId="0"/>
      <p:bldP spid="4" grpId="0"/>
      <p:bldP spid="44" grpId="0" animBg="1"/>
      <p:bldP spid="46" grpId="0"/>
      <p:bldP spid="58" grpId="0"/>
      <p:bldP spid="64" grpId="0"/>
      <p:bldP spid="71" grpId="0"/>
      <p:bldP spid="99" grpId="0"/>
      <p:bldP spid="107" grpId="0" animBg="1"/>
      <p:bldP spid="1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1324</Words>
  <Application>Microsoft Macintosh PowerPoint</Application>
  <PresentationFormat>On-screen Show (4:3)</PresentationFormat>
  <Paragraphs>180</Paragraphs>
  <Slides>13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8: The Logical Paradigm</vt:lpstr>
      <vt:lpstr>What we have covered so far:</vt:lpstr>
      <vt:lpstr>Example relations</vt:lpstr>
      <vt:lpstr>Some definitions for Prolog</vt:lpstr>
      <vt:lpstr>Horn Clauses</vt:lpstr>
      <vt:lpstr>Variables in Clauses</vt:lpstr>
      <vt:lpstr>Query in Prolog</vt:lpstr>
      <vt:lpstr>Execution Semantics of Prolog</vt:lpstr>
      <vt:lpstr>Example SLD resolution</vt:lpstr>
      <vt:lpstr>Logic deduction as a program</vt:lpstr>
      <vt:lpstr>Practice XSB</vt:lpstr>
      <vt:lpstr>The first simple Prolog program</vt:lpstr>
      <vt:lpstr>Experiment with it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Grammars, trees, and interpreters</dc:title>
  <dc:creator>Xinming Ou</dc:creator>
  <cp:lastModifiedBy>Xinming Ou</cp:lastModifiedBy>
  <cp:revision>126</cp:revision>
  <dcterms:created xsi:type="dcterms:W3CDTF">2010-11-29T19:55:34Z</dcterms:created>
  <dcterms:modified xsi:type="dcterms:W3CDTF">2010-11-29T19:56:49Z</dcterms:modified>
</cp:coreProperties>
</file>