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0EE7-A785-4D46-A066-8CDFDAA6CA68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B3AC-0DF8-F843-AF22-BCFEABDF7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54DE-83DC-7546-B9FC-61422D2884BA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5BE9-C700-8543-95F4-32629ADB4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5CE-AF1C-5E44-AE5F-C836DA5EA0E1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B25B-BCB1-2045-8B70-ECD1253B62B4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437-F478-4943-A0D6-A547B861B7D6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364-5DCC-CE45-B8DE-69DB137B7385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0F23-A532-9A42-8B39-A9A21734736D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7FBC-9A07-0540-B06D-A4A1FF942632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0E4-363F-E146-AD21-967551DAD4FD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1E7-1EAF-2747-B897-6B0AA639C502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DC-6E10-FE45-BEE7-024577C4FA7B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479A-F746-6A4B-BD4D-C47960478B71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4EED-2B4F-4146-8B48-172889652FAE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901-22D7-DD42-B3CE-7915F22B7396}" type="datetime1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5557"/>
            <a:ext cx="7772400" cy="25148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Chapter 2, Part 2: An interpreter for an object-oriented language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337539"/>
          </a:xfrm>
        </p:spPr>
        <p:txBody>
          <a:bodyPr>
            <a:normAutofit/>
          </a:bodyPr>
          <a:lstStyle/>
          <a:p>
            <a:r>
              <a:rPr lang="en-US" dirty="0" smtClean="0"/>
              <a:t>Xinming (Simon) Ou</a:t>
            </a:r>
          </a:p>
          <a:p>
            <a:r>
              <a:rPr lang="en-US" dirty="0" smtClean="0"/>
              <a:t>CIS 505: Programming Languages</a:t>
            </a:r>
          </a:p>
          <a:p>
            <a:r>
              <a:rPr lang="en-US" dirty="0" smtClean="0"/>
              <a:t>Kansas State University</a:t>
            </a:r>
          </a:p>
          <a:p>
            <a:r>
              <a:rPr lang="en-US" dirty="0" smtClean="0"/>
              <a:t>Fall 2010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259904"/>
            <a:ext cx="5702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CTREE ::=  ["=", LTREE, ETREE]  </a:t>
            </a:r>
          </a:p>
          <a:p>
            <a:r>
              <a:rPr lang="en-US" sz="2800" dirty="0" smtClean="0"/>
              <a:t>               </a:t>
            </a:r>
          </a:p>
          <a:p>
            <a:r>
              <a:rPr lang="en-US" sz="2800" dirty="0" smtClean="0"/>
              <a:t>               |  ["if", ETREE, CLIST, CLIST]</a:t>
            </a:r>
          </a:p>
          <a:p>
            <a:r>
              <a:rPr lang="en-US" sz="2800" dirty="0" smtClean="0"/>
              <a:t>               </a:t>
            </a:r>
          </a:p>
          <a:p>
            <a:r>
              <a:rPr lang="en-US" sz="2800" dirty="0" smtClean="0"/>
              <a:t>               |  ["print", LTREE]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interpreter result on the following program: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= 2;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y</a:t>
            </a:r>
            <a:r>
              <a:rPr lang="en-US" dirty="0" smtClean="0"/>
              <a:t> = new {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y.x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;  </a:t>
            </a:r>
            <a:r>
              <a:rPr lang="en-US" dirty="0" err="1" smtClean="0"/>
              <a:t>y.y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y.x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C-like language interpreter uses a sequence of cells as the memory model</a:t>
            </a:r>
          </a:p>
          <a:p>
            <a:pPr lvl="1"/>
            <a:r>
              <a:rPr lang="en-US" dirty="0" smtClean="0"/>
              <a:t>Matches closely to actual computer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object-oriented language interpreter will adopt a more “conceptual-level” memory model</a:t>
            </a:r>
          </a:p>
          <a:p>
            <a:pPr lvl="1"/>
            <a:r>
              <a:rPr lang="en-US" dirty="0" smtClean="0"/>
              <a:t>A memory is a “heap” that collects objects</a:t>
            </a:r>
          </a:p>
          <a:p>
            <a:pPr lvl="1"/>
            <a:r>
              <a:rPr lang="en-US" dirty="0" smtClean="0"/>
              <a:t>An object has a handle, and is represented as a namespace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2800" y="1213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x</a:t>
            </a:r>
            <a:r>
              <a:rPr lang="en-US" dirty="0" smtClean="0"/>
              <a:t> = 7;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 = new {</a:t>
            </a:r>
            <a:r>
              <a:rPr lang="en-US" dirty="0" err="1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dirty="0" smtClean="0"/>
              <a:t>};</a:t>
            </a:r>
          </a:p>
          <a:p>
            <a:r>
              <a:rPr lang="en-US" dirty="0" err="1" smtClean="0"/>
              <a:t>y.f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y.g</a:t>
            </a:r>
            <a:r>
              <a:rPr lang="en-US" dirty="0" smtClean="0"/>
              <a:t> = new {</a:t>
            </a:r>
            <a:r>
              <a:rPr lang="en-US" dirty="0" err="1" smtClean="0"/>
              <a:t>r</a:t>
            </a:r>
            <a:r>
              <a:rPr lang="en-US" dirty="0" smtClean="0"/>
              <a:t>};</a:t>
            </a:r>
          </a:p>
          <a:p>
            <a:r>
              <a:rPr lang="en-US" dirty="0" err="1" smtClean="0"/>
              <a:t>y.g.r</a:t>
            </a:r>
            <a:r>
              <a:rPr lang="en-US" dirty="0" smtClean="0"/>
              <a:t> = </a:t>
            </a:r>
            <a:r>
              <a:rPr lang="en-US" dirty="0" err="1" smtClean="0"/>
              <a:t>y.f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2971800"/>
            <a:ext cx="7734300" cy="314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handle is intuitively a memory location</a:t>
            </a:r>
          </a:p>
          <a:p>
            <a:pPr lvl="1"/>
            <a:r>
              <a:rPr lang="en-US" dirty="0" smtClean="0"/>
              <a:t>In some sense an object variable is a “left value” by default, even if it appears on the </a:t>
            </a:r>
            <a:r>
              <a:rPr lang="en-US" dirty="0" err="1" smtClean="0"/>
              <a:t>rhs</a:t>
            </a:r>
            <a:r>
              <a:rPr lang="en-US" dirty="0" smtClean="0"/>
              <a:t> of an assignment.</a:t>
            </a:r>
          </a:p>
          <a:p>
            <a:pPr lvl="1"/>
            <a:r>
              <a:rPr lang="en-US" dirty="0" smtClean="0"/>
              <a:t>Explicit de-reference is needed to access the “content” of an object</a:t>
            </a:r>
          </a:p>
          <a:p>
            <a:r>
              <a:rPr lang="en-US" dirty="0" smtClean="0"/>
              <a:t>A big difference from C++, which requires explicit pointer declarations.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79500" y="1150938"/>
            <a:ext cx="698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 : Program</a:t>
            </a:r>
          </a:p>
          <a:p>
            <a:r>
              <a:rPr lang="en-US" sz="2000" dirty="0" smtClean="0"/>
              <a:t>CL : </a:t>
            </a:r>
            <a:r>
              <a:rPr lang="en-US" sz="2000" dirty="0" err="1" smtClean="0"/>
              <a:t>CommandList</a:t>
            </a:r>
            <a:endParaRPr lang="en-US" sz="2000" dirty="0" smtClean="0"/>
          </a:p>
          <a:p>
            <a:r>
              <a:rPr lang="en-US" sz="2000" dirty="0" smtClean="0"/>
              <a:t>C : Command</a:t>
            </a:r>
          </a:p>
          <a:p>
            <a:r>
              <a:rPr lang="en-US" sz="2000" dirty="0" smtClean="0"/>
              <a:t>E : Expression</a:t>
            </a:r>
          </a:p>
          <a:p>
            <a:r>
              <a:rPr lang="en-US" sz="2000" dirty="0" smtClean="0"/>
              <a:t>F : </a:t>
            </a:r>
            <a:r>
              <a:rPr lang="en-US" sz="2000" dirty="0" err="1" smtClean="0"/>
              <a:t>FieldNames</a:t>
            </a:r>
            <a:endParaRPr lang="en-US" sz="2000" dirty="0" smtClean="0"/>
          </a:p>
          <a:p>
            <a:r>
              <a:rPr lang="en-US" sz="2000" dirty="0" smtClean="0"/>
              <a:t>L : </a:t>
            </a:r>
            <a:r>
              <a:rPr lang="en-US" sz="2000" dirty="0" err="1" smtClean="0"/>
              <a:t>LefthandSide</a:t>
            </a:r>
            <a:endParaRPr lang="en-US" sz="2000" dirty="0" smtClean="0"/>
          </a:p>
          <a:p>
            <a:r>
              <a:rPr lang="en-US" sz="2000" dirty="0" smtClean="0"/>
              <a:t>I : Variable</a:t>
            </a:r>
          </a:p>
          <a:p>
            <a:r>
              <a:rPr lang="en-US" sz="2000" dirty="0" smtClean="0"/>
              <a:t>N : Numeral</a:t>
            </a:r>
          </a:p>
          <a:p>
            <a:endParaRPr lang="en-US" sz="2000" dirty="0" smtClean="0"/>
          </a:p>
          <a:p>
            <a:r>
              <a:rPr lang="en-US" sz="2000" dirty="0" smtClean="0"/>
              <a:t>P ::=  CL</a:t>
            </a:r>
          </a:p>
          <a:p>
            <a:r>
              <a:rPr lang="en-US" sz="2000" dirty="0" smtClean="0"/>
              <a:t>CL ::= C  |  C ; CL</a:t>
            </a:r>
          </a:p>
          <a:p>
            <a:r>
              <a:rPr lang="en-US" sz="2000" dirty="0" smtClean="0"/>
              <a:t>C ::=  L = E  |  if E : C1 else C2  end  |  print L  |</a:t>
            </a:r>
          </a:p>
          <a:p>
            <a:r>
              <a:rPr lang="en-US" sz="2000" dirty="0" smtClean="0"/>
              <a:t>E ::=  N  |  ( E1 + E2 )  |  L  |  </a:t>
            </a:r>
            <a:r>
              <a:rPr lang="en-US" sz="2000" dirty="0" smtClean="0">
                <a:solidFill>
                  <a:srgbClr val="FF0000"/>
                </a:solidFill>
              </a:rPr>
              <a:t>new { F }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 ::=  I  |  I , F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 ::=  I  |  L . I</a:t>
            </a:r>
          </a:p>
          <a:p>
            <a:r>
              <a:rPr lang="en-US" sz="2000" dirty="0" smtClean="0"/>
              <a:t>N ::=  string of digits</a:t>
            </a:r>
          </a:p>
          <a:p>
            <a:r>
              <a:rPr lang="en-US" sz="2000" dirty="0" smtClean="0"/>
              <a:t>I ::=  strings of letters, not including keywords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2900" y="1193800"/>
            <a:ext cx="86487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PTREE ::=  CLIST</a:t>
            </a:r>
          </a:p>
          <a:p>
            <a:endParaRPr lang="en-US" sz="2000" dirty="0" smtClean="0"/>
          </a:p>
          <a:p>
            <a:r>
              <a:rPr lang="en-US" sz="2000" dirty="0" smtClean="0"/>
              <a:t>CLIST ::=  [ CTREE+ ]</a:t>
            </a:r>
          </a:p>
          <a:p>
            <a:r>
              <a:rPr lang="en-US" sz="2000" dirty="0" smtClean="0"/>
              <a:t>           where  CTREE+  means  one or more </a:t>
            </a:r>
            <a:r>
              <a:rPr lang="en-US" sz="2000" dirty="0" err="1" smtClean="0"/>
              <a:t>CTREEs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CTREE ::=  ["=", LTREE, ETREE]  |  ["if", ETREE, CLIST, CLIST] |  ["print", LTREE]</a:t>
            </a:r>
          </a:p>
          <a:p>
            <a:endParaRPr lang="en-US" sz="2000" dirty="0" smtClean="0"/>
          </a:p>
          <a:p>
            <a:r>
              <a:rPr lang="en-US" sz="2000" dirty="0" smtClean="0"/>
              <a:t>ETREE ::=  NUM  |  ["+", ETREE, ETREE] |  </a:t>
            </a:r>
            <a:r>
              <a:rPr lang="en-US" sz="2000" dirty="0" smtClean="0">
                <a:solidFill>
                  <a:srgbClr val="FF0000"/>
                </a:solidFill>
              </a:rPr>
              <a:t>["</a:t>
            </a:r>
            <a:r>
              <a:rPr lang="en-US" sz="2000" dirty="0" err="1" smtClean="0">
                <a:solidFill>
                  <a:srgbClr val="FF0000"/>
                </a:solidFill>
              </a:rPr>
              <a:t>deref</a:t>
            </a:r>
            <a:r>
              <a:rPr lang="en-US" sz="2000" dirty="0" smtClean="0">
                <a:solidFill>
                  <a:srgbClr val="FF0000"/>
                </a:solidFill>
              </a:rPr>
              <a:t>", LTREE]</a:t>
            </a:r>
            <a:r>
              <a:rPr lang="en-US" sz="2000" dirty="0" smtClean="0"/>
              <a:t>  |  </a:t>
            </a:r>
            <a:r>
              <a:rPr lang="en-US" sz="2000" dirty="0" smtClean="0">
                <a:solidFill>
                  <a:srgbClr val="FF0000"/>
                </a:solidFill>
              </a:rPr>
              <a:t>["new", OB ]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OB ::=  [ ID+ ]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where ID+  means one or more IDs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LTREE ::=  [ ID+ ]</a:t>
            </a:r>
          </a:p>
          <a:p>
            <a:endParaRPr lang="en-US" sz="2000" dirty="0" smtClean="0"/>
          </a:p>
          <a:p>
            <a:r>
              <a:rPr lang="en-US" sz="2000" dirty="0" smtClean="0"/>
              <a:t>NUM   ::=  a nonempty string of digits</a:t>
            </a:r>
          </a:p>
          <a:p>
            <a:endParaRPr lang="en-US" sz="2000" dirty="0" smtClean="0"/>
          </a:p>
          <a:p>
            <a:r>
              <a:rPr lang="en-US" sz="2000" dirty="0" smtClean="0"/>
              <a:t>ID    ::=  a nonempty string of letters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a mapping from field names to field values, implemented as a dictionary</a:t>
            </a:r>
          </a:p>
          <a:p>
            <a:r>
              <a:rPr lang="en-US" dirty="0" smtClean="0"/>
              <a:t>The heap is also a dictionary mapping handles (digit strings) to objects (dictionaries as well)</a:t>
            </a:r>
          </a:p>
          <a:p>
            <a:r>
              <a:rPr lang="en-US" dirty="0" smtClean="0"/>
              <a:t>A memory address is called “left value”, or </a:t>
            </a:r>
            <a:r>
              <a:rPr lang="en-US" dirty="0" err="1" smtClean="0"/>
              <a:t>lval</a:t>
            </a:r>
            <a:r>
              <a:rPr lang="en-US" dirty="0" smtClean="0"/>
              <a:t>. It is a pair (handle, fieldname)</a:t>
            </a:r>
          </a:p>
          <a:p>
            <a:r>
              <a:rPr lang="en-US" dirty="0" smtClean="0"/>
              <a:t>ns is just a handle for the object that maintains the mapping of all global variables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functions for managing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allocateNS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 a new handle, and maps it to an “empty object”</a:t>
            </a:r>
          </a:p>
          <a:p>
            <a:r>
              <a:rPr lang="en-US" dirty="0" err="1" smtClean="0"/>
              <a:t>dereference(lval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Look up the heap for the object referred to by handle, and retrieve the value of a field</a:t>
            </a:r>
          </a:p>
          <a:p>
            <a:r>
              <a:rPr lang="en-US" dirty="0" err="1" smtClean="0"/>
              <a:t>store(lval</a:t>
            </a:r>
            <a:r>
              <a:rPr lang="en-US" dirty="0" smtClean="0"/>
              <a:t>, </a:t>
            </a:r>
            <a:r>
              <a:rPr lang="en-US" dirty="0" err="1" smtClean="0"/>
              <a:t>rval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Store the value </a:t>
            </a:r>
            <a:r>
              <a:rPr lang="en-US" dirty="0" err="1" smtClean="0"/>
              <a:t>rval</a:t>
            </a:r>
            <a:r>
              <a:rPr lang="en-US" dirty="0" smtClean="0"/>
              <a:t> in the location referred to by </a:t>
            </a:r>
            <a:r>
              <a:rPr lang="en-US" dirty="0" err="1" smtClean="0"/>
              <a:t>lval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997200" y="3073400"/>
            <a:ext cx="558800" cy="46990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2600" y="2501900"/>
            <a:ext cx="349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(handle, fieldname)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56000" y="2882900"/>
            <a:ext cx="736600" cy="1905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LTREE ::=  [ ID+ ]</a:t>
            </a:r>
          </a:p>
          <a:p>
            <a:pPr lvl="1"/>
            <a:r>
              <a:rPr lang="en-US" dirty="0" smtClean="0"/>
              <a:t>Return value?</a:t>
            </a:r>
          </a:p>
          <a:p>
            <a:pPr lvl="1"/>
            <a:r>
              <a:rPr lang="en-US" dirty="0" smtClean="0"/>
              <a:t>Operation?</a:t>
            </a:r>
          </a:p>
          <a:p>
            <a:r>
              <a:rPr lang="en-US" dirty="0" smtClean="0"/>
              <a:t>ETREE ::= …|["</a:t>
            </a:r>
            <a:r>
              <a:rPr lang="en-US" dirty="0" err="1" smtClean="0"/>
              <a:t>deref</a:t>
            </a:r>
            <a:r>
              <a:rPr lang="en-US" dirty="0" smtClean="0"/>
              <a:t>", LTREE]</a:t>
            </a:r>
          </a:p>
          <a:p>
            <a:pPr lvl="1"/>
            <a:r>
              <a:rPr lang="en-US" dirty="0" smtClean="0"/>
              <a:t>Return value?</a:t>
            </a:r>
          </a:p>
          <a:p>
            <a:pPr lvl="1"/>
            <a:r>
              <a:rPr lang="en-US" dirty="0" smtClean="0"/>
              <a:t>Operation?</a:t>
            </a:r>
          </a:p>
          <a:p>
            <a:r>
              <a:rPr lang="en-US" dirty="0" smtClean="0"/>
              <a:t>ETREE ::= …|["new", OB ]</a:t>
            </a:r>
          </a:p>
          <a:p>
            <a:pPr lvl="1"/>
            <a:r>
              <a:rPr lang="en-US" dirty="0" smtClean="0"/>
              <a:t>Return value?</a:t>
            </a:r>
          </a:p>
          <a:p>
            <a:pPr lvl="1"/>
            <a:r>
              <a:rPr lang="en-US" dirty="0" smtClean="0"/>
              <a:t>Operation?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727</Words>
  <Application>Microsoft Macintosh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2, Part 2: An interpreter for an object-oriented language</vt:lpstr>
      <vt:lpstr>A different memory organization</vt:lpstr>
      <vt:lpstr>Example</vt:lpstr>
      <vt:lpstr>Some key points</vt:lpstr>
      <vt:lpstr>Syntax</vt:lpstr>
      <vt:lpstr>Abstract Syntax</vt:lpstr>
      <vt:lpstr>Interpreter implementation</vt:lpstr>
      <vt:lpstr>Some functions for managing the heap</vt:lpstr>
      <vt:lpstr>Interpreter Cases</vt:lpstr>
      <vt:lpstr>Interpreter Cases</vt:lpstr>
      <vt:lpstr>Exercise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2, Part 1: An interpreter architecture for C-like languages</dc:title>
  <dc:creator>Xinming Ou</dc:creator>
  <cp:lastModifiedBy>Xinming Ou</cp:lastModifiedBy>
  <cp:revision>68</cp:revision>
  <dcterms:created xsi:type="dcterms:W3CDTF">2010-09-15T16:08:06Z</dcterms:created>
  <dcterms:modified xsi:type="dcterms:W3CDTF">2010-09-15T16:15:53Z</dcterms:modified>
</cp:coreProperties>
</file>