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4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0EE7-A785-4D46-A066-8CDFDAA6CA68}" type="datetimeFigureOut">
              <a:rPr lang="en-US" smtClean="0"/>
              <a:pPr/>
              <a:t>9/29/10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B3AC-0DF8-F843-AF22-BCFEABDF7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54DE-83DC-7546-B9FC-61422D2884BA}" type="datetimeFigureOut">
              <a:rPr lang="en-US" smtClean="0"/>
              <a:pPr/>
              <a:t>9/29/10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5BE9-C700-8543-95F4-32629ADB4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5CE-AF1C-5E44-AE5F-C836DA5EA0E1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B25B-BCB1-2045-8B70-ECD1253B62B4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437-F478-4943-A0D6-A547B861B7D6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364-5DCC-CE45-B8DE-69DB137B7385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0F23-A532-9A42-8B39-A9A21734736D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7FBC-9A07-0540-B06D-A4A1FF942632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0E4-363F-E146-AD21-967551DAD4FD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1E7-1EAF-2747-B897-6B0AA639C502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DC-6E10-FE45-BEE7-024577C4FA7B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479A-F746-6A4B-BD4D-C47960478B71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4EED-2B4F-4146-8B48-172889652FAE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901-22D7-DD42-B3CE-7915F22B7396}" type="datetime1">
              <a:rPr lang="en-US" smtClean="0"/>
              <a:pPr/>
              <a:t>9/29/10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417638"/>
            <a:ext cx="78359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var</a:t>
            </a:r>
            <a:r>
              <a:rPr lang="en-US" sz="2800" dirty="0" smtClean="0"/>
              <a:t> I =</a:t>
            </a:r>
            <a:r>
              <a:rPr lang="en-US" sz="2800" dirty="0" smtClean="0"/>
              <a:t> E  </a:t>
            </a:r>
            <a:r>
              <a:rPr lang="en-US" sz="2800" dirty="0" smtClean="0"/>
              <a:t>|  D1 ; D2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|  </a:t>
            </a:r>
            <a:r>
              <a:rPr lang="en-US" sz="2800" dirty="0" smtClean="0">
                <a:solidFill>
                  <a:srgbClr val="0000FF"/>
                </a:solidFill>
              </a:rPr>
              <a:t>class I = T  |  module I = D  |  import L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|  </a:t>
            </a:r>
            <a:r>
              <a:rPr lang="en-US" sz="2800" dirty="0" smtClean="0">
                <a:solidFill>
                  <a:srgbClr val="FF0000"/>
                </a:solidFill>
              </a:rPr>
              <a:t>begin D1 in D2 end</a:t>
            </a:r>
          </a:p>
          <a:p>
            <a:endParaRPr lang="en-US" sz="2800" dirty="0" smtClean="0"/>
          </a:p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 </a:t>
            </a:r>
            <a:r>
              <a:rPr lang="en-US" sz="2800" dirty="0" err="1" smtClean="0"/>
              <a:t>array[E</a:t>
            </a:r>
            <a:r>
              <a:rPr lang="en-US" sz="2800" dirty="0" smtClean="0"/>
              <a:t>] of T  |  L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  |  </a:t>
            </a:r>
            <a:r>
              <a:rPr lang="en-US" sz="2800" dirty="0" smtClean="0">
                <a:solidFill>
                  <a:srgbClr val="FF0000"/>
                </a:solidFill>
              </a:rPr>
              <a:t>begin D in T end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layout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1" y="1947862"/>
            <a:ext cx="9126469" cy="36195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28700" y="2159000"/>
            <a:ext cx="1714500" cy="8763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264400" y="2112962"/>
            <a:ext cx="1879600" cy="45243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36700" y="2171700"/>
            <a:ext cx="3937000" cy="1553633"/>
          </a:xfrm>
          <a:custGeom>
            <a:avLst/>
            <a:gdLst>
              <a:gd name="connsiteX0" fmla="*/ 0 w 3937000"/>
              <a:gd name="connsiteY0" fmla="*/ 1003300 h 1553633"/>
              <a:gd name="connsiteX1" fmla="*/ 2540000 w 3937000"/>
              <a:gd name="connsiteY1" fmla="*/ 1511300 h 1553633"/>
              <a:gd name="connsiteX2" fmla="*/ 3429000 w 3937000"/>
              <a:gd name="connsiteY2" fmla="*/ 1257300 h 1553633"/>
              <a:gd name="connsiteX3" fmla="*/ 3937000 w 3937000"/>
              <a:gd name="connsiteY3" fmla="*/ 0 h 155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7000" h="1553633">
                <a:moveTo>
                  <a:pt x="0" y="1003300"/>
                </a:moveTo>
                <a:cubicBezTo>
                  <a:pt x="984250" y="1236133"/>
                  <a:pt x="1968500" y="1468967"/>
                  <a:pt x="2540000" y="1511300"/>
                </a:cubicBezTo>
                <a:cubicBezTo>
                  <a:pt x="3111500" y="1553633"/>
                  <a:pt x="3196167" y="1509183"/>
                  <a:pt x="3429000" y="1257300"/>
                </a:cubicBezTo>
                <a:cubicBezTo>
                  <a:pt x="3661833" y="1005417"/>
                  <a:pt x="3822700" y="220133"/>
                  <a:pt x="3937000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>
            <a:off x="1536700" y="3454400"/>
            <a:ext cx="1638300" cy="4445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495800" y="4038600"/>
            <a:ext cx="774700" cy="1445683"/>
          </a:xfrm>
          <a:custGeom>
            <a:avLst/>
            <a:gdLst>
              <a:gd name="connsiteX0" fmla="*/ 0 w 774700"/>
              <a:gd name="connsiteY0" fmla="*/ 952500 h 1445683"/>
              <a:gd name="connsiteX1" fmla="*/ 254000 w 774700"/>
              <a:gd name="connsiteY1" fmla="*/ 1422400 h 1445683"/>
              <a:gd name="connsiteX2" fmla="*/ 469900 w 774700"/>
              <a:gd name="connsiteY2" fmla="*/ 1092200 h 1445683"/>
              <a:gd name="connsiteX3" fmla="*/ 546100 w 774700"/>
              <a:gd name="connsiteY3" fmla="*/ 177800 h 1445683"/>
              <a:gd name="connsiteX4" fmla="*/ 774700 w 774700"/>
              <a:gd name="connsiteY4" fmla="*/ 25400 h 1445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" h="1445683">
                <a:moveTo>
                  <a:pt x="0" y="952500"/>
                </a:moveTo>
                <a:cubicBezTo>
                  <a:pt x="87841" y="1175808"/>
                  <a:pt x="175683" y="1399117"/>
                  <a:pt x="254000" y="1422400"/>
                </a:cubicBezTo>
                <a:cubicBezTo>
                  <a:pt x="332317" y="1445683"/>
                  <a:pt x="421217" y="1299633"/>
                  <a:pt x="469900" y="1092200"/>
                </a:cubicBezTo>
                <a:cubicBezTo>
                  <a:pt x="518583" y="884767"/>
                  <a:pt x="495300" y="355600"/>
                  <a:pt x="546100" y="177800"/>
                </a:cubicBezTo>
                <a:cubicBezTo>
                  <a:pt x="596900" y="0"/>
                  <a:pt x="698500" y="65617"/>
                  <a:pt x="774700" y="2540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64400" y="2671762"/>
            <a:ext cx="1879600" cy="22383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025900" y="2895600"/>
            <a:ext cx="3327400" cy="1511300"/>
          </a:xfrm>
          <a:custGeom>
            <a:avLst/>
            <a:gdLst>
              <a:gd name="connsiteX0" fmla="*/ 0 w 3327400"/>
              <a:gd name="connsiteY0" fmla="*/ 1511300 h 1511300"/>
              <a:gd name="connsiteX1" fmla="*/ 1219200 w 3327400"/>
              <a:gd name="connsiteY1" fmla="*/ 939800 h 1511300"/>
              <a:gd name="connsiteX2" fmla="*/ 2730500 w 3327400"/>
              <a:gd name="connsiteY2" fmla="*/ 927100 h 1511300"/>
              <a:gd name="connsiteX3" fmla="*/ 3327400 w 3327400"/>
              <a:gd name="connsiteY3" fmla="*/ 0 h 151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7400" h="1511300">
                <a:moveTo>
                  <a:pt x="0" y="1511300"/>
                </a:moveTo>
                <a:cubicBezTo>
                  <a:pt x="382058" y="1274233"/>
                  <a:pt x="764117" y="1037167"/>
                  <a:pt x="1219200" y="939800"/>
                </a:cubicBezTo>
                <a:cubicBezTo>
                  <a:pt x="1674283" y="842433"/>
                  <a:pt x="2379133" y="1083733"/>
                  <a:pt x="2730500" y="927100"/>
                </a:cubicBezTo>
                <a:cubicBezTo>
                  <a:pt x="3081867" y="770467"/>
                  <a:pt x="3215217" y="118533"/>
                  <a:pt x="3327400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dirty="0" err="1" smtClean="0"/>
              <a:t>b.paint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0" y="2120900"/>
            <a:ext cx="9034219" cy="358291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2669117" y="4000500"/>
            <a:ext cx="5750983" cy="2252133"/>
          </a:xfrm>
          <a:custGeom>
            <a:avLst/>
            <a:gdLst>
              <a:gd name="connsiteX0" fmla="*/ 5750983 w 5750983"/>
              <a:gd name="connsiteY0" fmla="*/ 1219200 h 2252133"/>
              <a:gd name="connsiteX1" fmla="*/ 4125383 w 5750983"/>
              <a:gd name="connsiteY1" fmla="*/ 2070100 h 2252133"/>
              <a:gd name="connsiteX2" fmla="*/ 2334683 w 5750983"/>
              <a:gd name="connsiteY2" fmla="*/ 2209800 h 2252133"/>
              <a:gd name="connsiteX3" fmla="*/ 302683 w 5750983"/>
              <a:gd name="connsiteY3" fmla="*/ 1816100 h 2252133"/>
              <a:gd name="connsiteX4" fmla="*/ 518583 w 5750983"/>
              <a:gd name="connsiteY4" fmla="*/ 0 h 2252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0983" h="2252133">
                <a:moveTo>
                  <a:pt x="5750983" y="1219200"/>
                </a:moveTo>
                <a:cubicBezTo>
                  <a:pt x="5222874" y="1562100"/>
                  <a:pt x="4694766" y="1905000"/>
                  <a:pt x="4125383" y="2070100"/>
                </a:cubicBezTo>
                <a:cubicBezTo>
                  <a:pt x="3556000" y="2235200"/>
                  <a:pt x="2971800" y="2252133"/>
                  <a:pt x="2334683" y="2209800"/>
                </a:cubicBezTo>
                <a:cubicBezTo>
                  <a:pt x="1697566" y="2167467"/>
                  <a:pt x="605366" y="2184400"/>
                  <a:pt x="302683" y="1816100"/>
                </a:cubicBezTo>
                <a:cubicBezTo>
                  <a:pt x="0" y="1447800"/>
                  <a:pt x="497416" y="230717"/>
                  <a:pt x="518583" y="0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pathological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6760" y="1616870"/>
            <a:ext cx="850004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class Point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Point(int</a:t>
            </a:r>
            <a:r>
              <a:rPr lang="en-US" dirty="0" smtClean="0"/>
              <a:t> </a:t>
            </a:r>
            <a:r>
              <a:rPr lang="en-US" dirty="0" err="1" smtClean="0"/>
              <a:t>initx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inity</a:t>
            </a:r>
            <a:r>
              <a:rPr lang="en-US" dirty="0" smtClean="0"/>
              <a:t>) </a:t>
            </a:r>
            <a:r>
              <a:rPr lang="en-US" dirty="0" smtClean="0"/>
              <a:t>{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initx</a:t>
            </a:r>
            <a:r>
              <a:rPr lang="en-US" dirty="0" smtClean="0"/>
              <a:t>; 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inity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equals(Point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return  </a:t>
            </a:r>
            <a:r>
              <a:rPr lang="en-US" dirty="0" err="1" smtClean="0"/>
              <a:t>x</a:t>
            </a:r>
            <a:r>
              <a:rPr lang="en-US" dirty="0" smtClean="0"/>
              <a:t> == </a:t>
            </a:r>
            <a:r>
              <a:rPr lang="en-US" dirty="0" err="1" smtClean="0"/>
              <a:t>q.x</a:t>
            </a:r>
            <a:r>
              <a:rPr lang="en-US" dirty="0" smtClean="0"/>
              <a:t>  &amp;&amp;  </a:t>
            </a:r>
            <a:r>
              <a:rPr lang="en-US" dirty="0" err="1" smtClean="0"/>
              <a:t>y</a:t>
            </a:r>
            <a:r>
              <a:rPr lang="en-US" dirty="0" smtClean="0"/>
              <a:t> == </a:t>
            </a:r>
            <a:r>
              <a:rPr lang="en-US" dirty="0" err="1" smtClean="0"/>
              <a:t>q.y</a:t>
            </a:r>
            <a:endParaRPr lang="en-US" dirty="0" smtClean="0"/>
          </a:p>
          <a:p>
            <a:r>
              <a:rPr lang="en-US" dirty="0" smtClean="0"/>
              <a:t>    }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hasSameCoordinates(Point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return </a:t>
            </a:r>
            <a:r>
              <a:rPr lang="en-US" dirty="0" err="1" smtClean="0"/>
              <a:t>equals(q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121415" y="1222397"/>
            <a:ext cx="496033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ColoredPoint</a:t>
            </a:r>
            <a:r>
              <a:rPr lang="en-US" dirty="0" smtClean="0"/>
              <a:t> extends Point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[] color;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ColoredPoint(initx</a:t>
            </a:r>
            <a:r>
              <a:rPr lang="en-US" dirty="0" smtClean="0"/>
              <a:t>, </a:t>
            </a:r>
            <a:r>
              <a:rPr lang="en-US" dirty="0" err="1" smtClean="0"/>
              <a:t>inity</a:t>
            </a:r>
            <a:r>
              <a:rPr lang="en-US" dirty="0" smtClean="0"/>
              <a:t>, </a:t>
            </a:r>
            <a:r>
              <a:rPr lang="en-US" dirty="0" err="1" smtClean="0"/>
              <a:t>initr</a:t>
            </a:r>
            <a:r>
              <a:rPr lang="en-US" dirty="0" smtClean="0"/>
              <a:t>, </a:t>
            </a:r>
            <a:r>
              <a:rPr lang="en-US" dirty="0" err="1" smtClean="0"/>
              <a:t>initg</a:t>
            </a:r>
            <a:r>
              <a:rPr lang="en-US" dirty="0" smtClean="0"/>
              <a:t>, </a:t>
            </a:r>
            <a:r>
              <a:rPr lang="en-US" dirty="0" err="1" smtClean="0"/>
              <a:t>initb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super(initx</a:t>
            </a:r>
            <a:r>
              <a:rPr lang="en-US" dirty="0" smtClean="0"/>
              <a:t>, </a:t>
            </a:r>
            <a:r>
              <a:rPr lang="en-US" dirty="0" err="1" smtClean="0"/>
              <a:t>inity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color = new int[3];</a:t>
            </a:r>
          </a:p>
          <a:p>
            <a:r>
              <a:rPr lang="en-US" dirty="0" smtClean="0"/>
              <a:t>        color[0] = </a:t>
            </a:r>
            <a:r>
              <a:rPr lang="en-US" dirty="0" err="1" smtClean="0"/>
              <a:t>initr</a:t>
            </a:r>
            <a:r>
              <a:rPr lang="en-US" dirty="0" smtClean="0"/>
              <a:t>;  color[1] = </a:t>
            </a:r>
            <a:r>
              <a:rPr lang="en-US" dirty="0" err="1" smtClean="0"/>
              <a:t>initg</a:t>
            </a:r>
            <a:r>
              <a:rPr lang="en-US" dirty="0" smtClean="0"/>
              <a:t>;  color[2] = </a:t>
            </a:r>
            <a:r>
              <a:rPr lang="en-US" dirty="0" err="1" smtClean="0"/>
              <a:t>initb</a:t>
            </a:r>
            <a:endParaRPr lang="en-US" dirty="0" smtClean="0"/>
          </a:p>
          <a:p>
            <a:r>
              <a:rPr lang="en-US" dirty="0" smtClean="0"/>
              <a:t>    }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equals(Point</a:t>
            </a:r>
            <a:r>
              <a:rPr lang="en-US" dirty="0" smtClean="0"/>
              <a:t> </a:t>
            </a:r>
            <a:r>
              <a:rPr lang="en-US" dirty="0" err="1" smtClean="0"/>
              <a:t>q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if (</a:t>
            </a:r>
            <a:r>
              <a:rPr lang="en-US" dirty="0" err="1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instanceof</a:t>
            </a:r>
            <a:r>
              <a:rPr lang="en-US" dirty="0" smtClean="0"/>
              <a:t> </a:t>
            </a:r>
            <a:r>
              <a:rPr lang="en-US" dirty="0" err="1" smtClean="0"/>
              <a:t>ColoredPoint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{ return </a:t>
            </a:r>
            <a:r>
              <a:rPr lang="en-US" dirty="0" err="1" smtClean="0"/>
              <a:t>hasSameCoordinates(q</a:t>
            </a:r>
            <a:r>
              <a:rPr lang="en-US" dirty="0" smtClean="0"/>
              <a:t>)  &amp;&amp;</a:t>
            </a:r>
          </a:p>
          <a:p>
            <a:r>
              <a:rPr lang="en-US" dirty="0" smtClean="0"/>
              <a:t>                color[0] == q.color[0]  &amp;&amp;</a:t>
            </a:r>
          </a:p>
          <a:p>
            <a:r>
              <a:rPr lang="en-US" dirty="0" smtClean="0"/>
              <a:t>                color[1] == q.color[1]  &amp;&amp;</a:t>
            </a:r>
          </a:p>
          <a:p>
            <a:r>
              <a:rPr lang="en-US" dirty="0" smtClean="0"/>
              <a:t>                color[2] == q.color[2]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else { return false 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blocks to achieve the effect of private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384301"/>
            <a:ext cx="8191500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class Entry =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idnum</a:t>
            </a:r>
            <a:r>
              <a:rPr lang="en-US" sz="2400" dirty="0" smtClean="0"/>
              <a:t> = -1;</a:t>
            </a:r>
          </a:p>
          <a:p>
            <a:r>
              <a:rPr lang="en-US" sz="2400" dirty="0" smtClean="0"/>
              <a:t>                    </a:t>
            </a:r>
            <a:r>
              <a:rPr lang="en-US" sz="2400" dirty="0" smtClean="0"/>
              <a:t>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smtClean="0"/>
              <a:t>balance = 0</a:t>
            </a:r>
          </a:p>
          <a:p>
            <a:r>
              <a:rPr lang="en-US" sz="2400" dirty="0" smtClean="0"/>
              <a:t>             </a:t>
            </a:r>
            <a:r>
              <a:rPr lang="en-US" sz="2400" dirty="0" smtClean="0"/>
              <a:t>          end</a:t>
            </a:r>
            <a:r>
              <a:rPr lang="en-US" sz="2400" dirty="0" smtClean="0"/>
              <a:t>;</a:t>
            </a:r>
          </a:p>
          <a:p>
            <a:endParaRPr lang="en-US" sz="2400" dirty="0" smtClean="0"/>
          </a:p>
          <a:p>
            <a:r>
              <a:rPr lang="en-US" sz="2400" dirty="0" smtClean="0"/>
              <a:t>class </a:t>
            </a:r>
            <a:r>
              <a:rPr lang="en-US" sz="2400" dirty="0" err="1" smtClean="0"/>
              <a:t>DB(size</a:t>
            </a:r>
            <a:r>
              <a:rPr lang="en-US" sz="2400" dirty="0" smtClean="0"/>
              <a:t>) =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</a:t>
            </a:r>
            <a:r>
              <a:rPr lang="en-US" sz="2400" dirty="0" err="1" smtClean="0"/>
              <a:t>struct</a:t>
            </a:r>
            <a:endParaRPr lang="en-US" sz="2400" dirty="0" smtClean="0"/>
          </a:p>
          <a:p>
            <a:r>
              <a:rPr lang="en-US" sz="2400" dirty="0" smtClean="0"/>
              <a:t>                    </a:t>
            </a:r>
            <a:r>
              <a:rPr lang="en-US" sz="2400" dirty="0" smtClean="0">
                <a:solidFill>
                  <a:srgbClr val="FF0000"/>
                </a:solidFill>
              </a:rPr>
              <a:t>begin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howmany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table = new </a:t>
            </a:r>
            <a:r>
              <a:rPr lang="en-US" sz="2400" dirty="0" err="1" smtClean="0">
                <a:solidFill>
                  <a:srgbClr val="FF0000"/>
                </a:solidFill>
              </a:rPr>
              <a:t>array[size</a:t>
            </a:r>
            <a:r>
              <a:rPr lang="en-US" sz="2400" dirty="0" smtClean="0">
                <a:solidFill>
                  <a:srgbClr val="FF0000"/>
                </a:solidFill>
              </a:rPr>
              <a:t>] of </a:t>
            </a:r>
            <a:r>
              <a:rPr lang="en-US" sz="2400" dirty="0" smtClean="0">
                <a:solidFill>
                  <a:srgbClr val="FF0000"/>
                </a:solidFill>
              </a:rPr>
              <a:t>Entry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in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 proc </a:t>
            </a:r>
            <a:r>
              <a:rPr lang="en-US" sz="2400" dirty="0" err="1" smtClean="0"/>
              <a:t>find(i</a:t>
            </a:r>
            <a:r>
              <a:rPr lang="en-US" sz="2400" dirty="0" smtClean="0"/>
              <a:t>){ ...</a:t>
            </a:r>
            <a:r>
              <a:rPr lang="en-US" sz="2400" dirty="0" err="1" smtClean="0"/>
              <a:t>table[i].balance</a:t>
            </a:r>
            <a:r>
              <a:rPr lang="en-US" sz="2400" dirty="0" smtClean="0"/>
              <a:t>()... }</a:t>
            </a:r>
          </a:p>
          <a:p>
            <a:r>
              <a:rPr lang="en-US" sz="2400" dirty="0" smtClean="0"/>
              <a:t>                          proc </a:t>
            </a:r>
            <a:r>
              <a:rPr lang="en-US" sz="2400" dirty="0" err="1" smtClean="0"/>
              <a:t>update(i</a:t>
            </a:r>
            <a:r>
              <a:rPr lang="en-US" sz="2400" dirty="0" smtClean="0"/>
              <a:t>,...){ ...</a:t>
            </a:r>
            <a:r>
              <a:rPr lang="en-US" sz="2400" dirty="0" err="1" smtClean="0"/>
              <a:t>table[i</a:t>
            </a:r>
            <a:r>
              <a:rPr lang="en-US" sz="2400" dirty="0" smtClean="0"/>
              <a:t>] ... </a:t>
            </a:r>
            <a:r>
              <a:rPr lang="en-US" sz="2400" dirty="0" err="1" smtClean="0"/>
              <a:t>howmany</a:t>
            </a:r>
            <a:r>
              <a:rPr lang="en-US" sz="2400" dirty="0" smtClean="0"/>
              <a:t> ... }</a:t>
            </a:r>
          </a:p>
          <a:p>
            <a:r>
              <a:rPr lang="en-US" sz="2400" dirty="0" smtClean="0"/>
              <a:t>                </a:t>
            </a:r>
            <a:r>
              <a:rPr lang="en-US" sz="2400" dirty="0" smtClean="0"/>
              <a:t>    end </a:t>
            </a:r>
          </a:p>
          <a:p>
            <a:r>
              <a:rPr lang="en-US" sz="2400" dirty="0" smtClean="0"/>
              <a:t>            end</a:t>
            </a:r>
            <a:r>
              <a:rPr lang="en-US" sz="2400" dirty="0" smtClean="0"/>
              <a:t>;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and method override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override</a:t>
            </a:r>
          </a:p>
          <a:p>
            <a:pPr lvl="1"/>
            <a:r>
              <a:rPr lang="en-US" dirty="0" smtClean="0"/>
              <a:t>A subclass can define a method with the same name and signature as a method in the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/>
            <a:r>
              <a:rPr lang="en-US" dirty="0" smtClean="0"/>
              <a:t>When the method is called on an object of the subclass, the subclass’ method gets called</a:t>
            </a:r>
          </a:p>
          <a:p>
            <a:endParaRPr lang="en-US" dirty="0" smtClean="0"/>
          </a:p>
          <a:p>
            <a:r>
              <a:rPr lang="en-US" dirty="0" smtClean="0"/>
              <a:t>Method override is implemented as a form of dynamic scoping in object-oriented languages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Java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189038"/>
            <a:ext cx="80137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smtClean="0"/>
              <a:t>Point {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;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Point(int</a:t>
            </a:r>
            <a:r>
              <a:rPr lang="en-US" sz="2400" dirty="0" smtClean="0"/>
              <a:t> </a:t>
            </a:r>
            <a:r>
              <a:rPr lang="en-US" sz="2400" dirty="0" err="1" smtClean="0"/>
              <a:t>initx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inity</a:t>
            </a:r>
            <a:r>
              <a:rPr lang="en-US" sz="2400" dirty="0" smtClean="0"/>
              <a:t>)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x</a:t>
            </a:r>
            <a:r>
              <a:rPr lang="en-US" sz="2400" dirty="0" smtClean="0"/>
              <a:t> = </a:t>
            </a:r>
            <a:r>
              <a:rPr lang="en-US" sz="2400" dirty="0" err="1" smtClean="0"/>
              <a:t>initx</a:t>
            </a:r>
            <a:r>
              <a:rPr lang="en-US" sz="2400" dirty="0" smtClean="0"/>
              <a:t>;  </a:t>
            </a:r>
            <a:r>
              <a:rPr lang="en-US" sz="2400" dirty="0" err="1" smtClean="0"/>
              <a:t>y</a:t>
            </a:r>
            <a:r>
              <a:rPr lang="en-US" sz="2400" dirty="0" smtClean="0"/>
              <a:t> = </a:t>
            </a:r>
            <a:r>
              <a:rPr lang="en-US" sz="2400" dirty="0" err="1" smtClean="0"/>
              <a:t>inity</a:t>
            </a:r>
            <a:endParaRPr lang="en-US" sz="2400" dirty="0" smtClean="0"/>
          </a:p>
          <a:p>
            <a:r>
              <a:rPr lang="en-US" sz="2400" dirty="0" smtClean="0"/>
              <a:t>    }</a:t>
            </a:r>
          </a:p>
          <a:p>
            <a:r>
              <a:rPr lang="en-US" sz="2400" dirty="0" smtClean="0"/>
              <a:t>    void paint() {</a:t>
            </a:r>
          </a:p>
          <a:p>
            <a:r>
              <a:rPr lang="en-US" sz="2400" dirty="0" smtClean="0"/>
              <a:t>        System.paintPixel(x,y,255,255,255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   }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 err="1" smtClean="0"/>
              <a:t>equals(Point</a:t>
            </a:r>
            <a:r>
              <a:rPr lang="en-US" sz="2400" dirty="0" smtClean="0"/>
              <a:t> </a:t>
            </a:r>
            <a:r>
              <a:rPr lang="en-US" sz="2400" dirty="0" err="1" smtClean="0"/>
              <a:t>q</a:t>
            </a:r>
            <a:r>
              <a:rPr lang="en-US" sz="2400" dirty="0" smtClean="0"/>
              <a:t>)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    return  </a:t>
            </a:r>
            <a:r>
              <a:rPr lang="en-US" sz="2400" dirty="0" err="1" smtClean="0"/>
              <a:t>x</a:t>
            </a:r>
            <a:r>
              <a:rPr lang="en-US" sz="2400" dirty="0" smtClean="0"/>
              <a:t> == </a:t>
            </a:r>
            <a:r>
              <a:rPr lang="en-US" sz="2400" dirty="0" err="1" smtClean="0"/>
              <a:t>q.x</a:t>
            </a:r>
            <a:r>
              <a:rPr lang="en-US" sz="2400" dirty="0" smtClean="0"/>
              <a:t>  &amp;  </a:t>
            </a:r>
            <a:r>
              <a:rPr lang="en-US" sz="2400" dirty="0" err="1" smtClean="0"/>
              <a:t>y</a:t>
            </a:r>
            <a:r>
              <a:rPr lang="en-US" sz="2400" dirty="0" smtClean="0"/>
              <a:t> == </a:t>
            </a:r>
            <a:r>
              <a:rPr lang="en-US" sz="2400" dirty="0" err="1" smtClean="0"/>
              <a:t>q.y</a:t>
            </a:r>
            <a:endParaRPr lang="en-US" sz="2400" dirty="0" smtClean="0"/>
          </a:p>
          <a:p>
            <a:r>
              <a:rPr lang="en-US" sz="2400" dirty="0" smtClean="0"/>
              <a:t>    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6900" y="612844"/>
            <a:ext cx="7658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class </a:t>
            </a:r>
            <a:r>
              <a:rPr lang="en-US" sz="2000" dirty="0" err="1" smtClean="0"/>
              <a:t>ColoredPoint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extends Point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[] color;</a:t>
            </a:r>
          </a:p>
          <a:p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ColoredPoint(initx</a:t>
            </a:r>
            <a:r>
              <a:rPr lang="en-US" sz="2000" dirty="0" smtClean="0"/>
              <a:t>, </a:t>
            </a:r>
            <a:r>
              <a:rPr lang="en-US" sz="2000" dirty="0" err="1" smtClean="0"/>
              <a:t>inity</a:t>
            </a:r>
            <a:r>
              <a:rPr lang="en-US" sz="2000" dirty="0" smtClean="0"/>
              <a:t>, </a:t>
            </a:r>
            <a:r>
              <a:rPr lang="en-US" sz="2000" dirty="0" err="1" smtClean="0"/>
              <a:t>initr</a:t>
            </a:r>
            <a:r>
              <a:rPr lang="en-US" sz="2000" dirty="0" smtClean="0"/>
              <a:t>, </a:t>
            </a:r>
            <a:r>
              <a:rPr lang="en-US" sz="2000" dirty="0" err="1" smtClean="0"/>
              <a:t>initg</a:t>
            </a:r>
            <a:r>
              <a:rPr lang="en-US" sz="2000" dirty="0" smtClean="0"/>
              <a:t>, </a:t>
            </a:r>
            <a:r>
              <a:rPr lang="en-US" sz="2000" dirty="0" err="1" smtClean="0"/>
              <a:t>initb</a:t>
            </a:r>
            <a:r>
              <a:rPr lang="en-US" sz="2000" dirty="0" smtClean="0"/>
              <a:t>) {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>
                <a:solidFill>
                  <a:srgbClr val="FF0000"/>
                </a:solidFill>
              </a:rPr>
              <a:t>super(initx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inity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color = new int[3];</a:t>
            </a:r>
          </a:p>
          <a:p>
            <a:r>
              <a:rPr lang="en-US" sz="2000" dirty="0" smtClean="0"/>
              <a:t>        color[0] = </a:t>
            </a:r>
            <a:r>
              <a:rPr lang="en-US" sz="2000" dirty="0" err="1" smtClean="0"/>
              <a:t>initr</a:t>
            </a:r>
            <a:r>
              <a:rPr lang="en-US" sz="2000" dirty="0" smtClean="0"/>
              <a:t>;  color[1] = </a:t>
            </a:r>
            <a:r>
              <a:rPr lang="en-US" sz="2000" dirty="0" err="1" smtClean="0"/>
              <a:t>initg</a:t>
            </a:r>
            <a:r>
              <a:rPr lang="en-US" sz="2000" dirty="0" smtClean="0"/>
              <a:t>;  color[2] = </a:t>
            </a:r>
            <a:r>
              <a:rPr lang="en-US" sz="2000" dirty="0" err="1" smtClean="0"/>
              <a:t>initb</a:t>
            </a:r>
            <a:endParaRPr lang="en-US" sz="2000" dirty="0" smtClean="0"/>
          </a:p>
          <a:p>
            <a:r>
              <a:rPr lang="en-US" sz="2000" dirty="0" smtClean="0"/>
              <a:t>    }</a:t>
            </a:r>
          </a:p>
          <a:p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void paint()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System.paintPixel(super.x</a:t>
            </a:r>
            <a:r>
              <a:rPr lang="en-US" sz="2000" dirty="0" smtClean="0"/>
              <a:t>, </a:t>
            </a:r>
            <a:r>
              <a:rPr lang="en-US" sz="2000" dirty="0" err="1" smtClean="0"/>
              <a:t>super.y</a:t>
            </a:r>
            <a:r>
              <a:rPr lang="en-US" sz="2000" dirty="0" smtClean="0"/>
              <a:t>, color[0], color[1], color[2])</a:t>
            </a:r>
          </a:p>
          <a:p>
            <a:r>
              <a:rPr lang="en-US" sz="2000" dirty="0" smtClean="0"/>
              <a:t>    }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>
                <a:solidFill>
                  <a:srgbClr val="FF0000"/>
                </a:solidFill>
              </a:rPr>
              <a:t>boolean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equals(ColoredPoint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q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     return  </a:t>
            </a:r>
            <a:r>
              <a:rPr lang="en-US" sz="2000" dirty="0" err="1" smtClean="0"/>
              <a:t>super.equals(q</a:t>
            </a:r>
            <a:r>
              <a:rPr lang="en-US" sz="2000" dirty="0" smtClean="0"/>
              <a:t>)  &amp;&amp;  </a:t>
            </a:r>
          </a:p>
          <a:p>
            <a:r>
              <a:rPr lang="en-US" sz="2000" dirty="0" smtClean="0"/>
              <a:t>                color[0] == q.color[0]  &amp;&amp;</a:t>
            </a:r>
          </a:p>
          <a:p>
            <a:r>
              <a:rPr lang="en-US" sz="2000" dirty="0" smtClean="0"/>
              <a:t>                color[1] == q.color[1]  &amp;&amp;</a:t>
            </a:r>
          </a:p>
          <a:p>
            <a:r>
              <a:rPr lang="en-US" sz="2000" dirty="0" smtClean="0"/>
              <a:t>                color[2] == q.color[2]</a:t>
            </a:r>
          </a:p>
          <a:p>
            <a:r>
              <a:rPr lang="en-US" sz="2000" dirty="0" smtClean="0"/>
              <a:t>    }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7" name="Line Callout 2 6"/>
          <p:cNvSpPr/>
          <p:nvPr/>
        </p:nvSpPr>
        <p:spPr>
          <a:xfrm>
            <a:off x="2603500" y="2590800"/>
            <a:ext cx="1879600" cy="431800"/>
          </a:xfrm>
          <a:prstGeom prst="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override</a:t>
            </a:r>
            <a:endParaRPr lang="en-US" dirty="0"/>
          </a:p>
        </p:txBody>
      </p:sp>
      <p:sp>
        <p:nvSpPr>
          <p:cNvPr id="8" name="Line Callout 2 7"/>
          <p:cNvSpPr/>
          <p:nvPr/>
        </p:nvSpPr>
        <p:spPr>
          <a:xfrm>
            <a:off x="3263900" y="3530600"/>
            <a:ext cx="1879600" cy="431800"/>
          </a:xfrm>
          <a:prstGeom prst="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46100" y="916444"/>
            <a:ext cx="81407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Point a = new Point(0,0);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ColoredPoint</a:t>
            </a:r>
            <a:r>
              <a:rPr lang="en-US" sz="2800" dirty="0" smtClean="0"/>
              <a:t> </a:t>
            </a:r>
            <a:r>
              <a:rPr lang="en-US" sz="2800" dirty="0" err="1" smtClean="0"/>
              <a:t>b</a:t>
            </a:r>
            <a:r>
              <a:rPr lang="en-US" sz="2800" dirty="0" smtClean="0"/>
              <a:t> = new Point(0,0, 255, 0, 100);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ColoredPoint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r>
              <a:rPr lang="en-US" sz="2800" dirty="0" smtClean="0"/>
              <a:t> = new Point(0,0, 255, 0, 0)</a:t>
            </a:r>
            <a:r>
              <a:rPr lang="en-US" sz="2800" dirty="0" smtClean="0"/>
              <a:t>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a.paint</a:t>
            </a:r>
            <a:r>
              <a:rPr lang="en-US" sz="2800" dirty="0" smtClean="0"/>
              <a:t>(); 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b.paint</a:t>
            </a:r>
            <a:r>
              <a:rPr lang="en-US" sz="2800" dirty="0" smtClean="0"/>
              <a:t>(); 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a.equals(b</a:t>
            </a:r>
            <a:r>
              <a:rPr lang="en-US" sz="2800" dirty="0" smtClean="0"/>
              <a:t>);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b</a:t>
            </a:r>
            <a:r>
              <a:rPr lang="en-US" sz="2800" dirty="0" err="1" smtClean="0"/>
              <a:t>.equals(c</a:t>
            </a:r>
            <a:r>
              <a:rPr lang="en-US" sz="2800" dirty="0" smtClean="0"/>
              <a:t>);  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b.equals(a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462"/>
            <a:ext cx="8229600" cy="1143000"/>
          </a:xfrm>
        </p:spPr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ColoredPoint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736600"/>
            <a:ext cx="68453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{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;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y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void </a:t>
            </a:r>
            <a:r>
              <a:rPr lang="en-US" sz="2800" dirty="0" smtClean="0"/>
              <a:t>paint() { ... 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equals(Point</a:t>
            </a:r>
            <a:r>
              <a:rPr lang="en-US" sz="2800" dirty="0" smtClean="0"/>
              <a:t> </a:t>
            </a:r>
            <a:r>
              <a:rPr lang="en-US" sz="2800" dirty="0" err="1" smtClean="0"/>
              <a:t>q</a:t>
            </a:r>
            <a:r>
              <a:rPr lang="en-US" sz="2800" dirty="0" smtClean="0"/>
              <a:t>) { ... }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[] color = ...;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void </a:t>
            </a:r>
            <a:r>
              <a:rPr lang="en-US" sz="2800" dirty="0" smtClean="0"/>
              <a:t>paint() { ... 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equals(ColoredPoint</a:t>
            </a:r>
            <a:r>
              <a:rPr lang="en-US" sz="2800" dirty="0" smtClean="0"/>
              <a:t> </a:t>
            </a:r>
            <a:r>
              <a:rPr lang="en-US" sz="2800" dirty="0" err="1" smtClean="0"/>
              <a:t>q</a:t>
            </a:r>
            <a:r>
              <a:rPr lang="en-US" sz="2800" dirty="0" smtClean="0"/>
              <a:t>) { ...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</a:t>
            </a:r>
            <a:r>
              <a:rPr lang="en-US" dirty="0" err="1" smtClean="0"/>
              <a:t>struct</a:t>
            </a:r>
            <a:r>
              <a:rPr lang="en-US" dirty="0" smtClean="0"/>
              <a:t> extension in the language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11300" y="1752601"/>
            <a:ext cx="619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... </a:t>
            </a:r>
            <a:r>
              <a:rPr lang="en-US" sz="2800" dirty="0" smtClean="0">
                <a:solidFill>
                  <a:srgbClr val="FF0000"/>
                </a:solidFill>
              </a:rPr>
              <a:t>|  T1 + T2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50900" y="2336800"/>
            <a:ext cx="6858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Example: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p</a:t>
            </a:r>
            <a:r>
              <a:rPr lang="en-US" sz="2000" dirty="0" smtClean="0"/>
              <a:t> = new (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            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   </a:t>
            </a:r>
            <a:r>
              <a:rPr lang="en-US" sz="2000" dirty="0" smtClean="0"/>
              <a:t>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  </a:t>
            </a:r>
            <a:r>
              <a:rPr lang="en-US" sz="2000" dirty="0" smtClean="0"/>
              <a:t> end       </a:t>
            </a:r>
            <a:endParaRPr lang="en-US" sz="2000" dirty="0" smtClean="0"/>
          </a:p>
          <a:p>
            <a:r>
              <a:rPr lang="en-US" sz="2000" dirty="0" smtClean="0"/>
              <a:t>           +</a:t>
            </a:r>
          </a:p>
          <a:p>
            <a:r>
              <a:rPr lang="en-US" sz="2000" dirty="0" smtClean="0"/>
              <a:t>             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            </a:t>
            </a:r>
            <a:r>
              <a:rPr lang="en-US" sz="2000" dirty="0" smtClean="0"/>
              <a:t>       color </a:t>
            </a:r>
            <a:r>
              <a:rPr lang="en-US" sz="2000" dirty="0" smtClean="0"/>
              <a:t>= new int[3]</a:t>
            </a:r>
          </a:p>
          <a:p>
            <a:r>
              <a:rPr lang="en-US" sz="2000" dirty="0" smtClean="0"/>
              <a:t>             end)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p.x</a:t>
            </a:r>
            <a:r>
              <a:rPr lang="en-US" sz="2000" dirty="0" smtClean="0"/>
              <a:t> = 0; </a:t>
            </a:r>
          </a:p>
          <a:p>
            <a:r>
              <a:rPr lang="en-US" sz="2000" dirty="0" smtClean="0"/>
              <a:t>p.color[1] = 255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example in our syntax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82700" y="1265336"/>
            <a:ext cx="6553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class Point = 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       </a:t>
            </a:r>
            <a:r>
              <a:rPr lang="en-US" sz="2000" dirty="0" smtClean="0"/>
              <a:t>     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/>
              <a:t>     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y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</a:t>
            </a:r>
            <a:r>
              <a:rPr lang="en-US" sz="2000" dirty="0" smtClean="0"/>
              <a:t>                   proc </a:t>
            </a:r>
            <a:r>
              <a:rPr lang="en-US" sz="2000" dirty="0" smtClean="0"/>
              <a:t>paint() { ...</a:t>
            </a:r>
            <a:r>
              <a:rPr lang="en-US" sz="2000" dirty="0" err="1" smtClean="0"/>
              <a:t>x</a:t>
            </a:r>
            <a:r>
              <a:rPr lang="en-US" sz="2000" dirty="0" smtClean="0"/>
              <a:t>...</a:t>
            </a:r>
            <a:r>
              <a:rPr lang="en-US" sz="2000" dirty="0" err="1" smtClean="0"/>
              <a:t>y</a:t>
            </a:r>
            <a:r>
              <a:rPr lang="en-US" sz="2000" dirty="0" smtClean="0"/>
              <a:t>... }</a:t>
            </a:r>
          </a:p>
          <a:p>
            <a:r>
              <a:rPr lang="en-US" sz="2000" dirty="0" smtClean="0"/>
              <a:t>     </a:t>
            </a:r>
            <a:r>
              <a:rPr lang="en-US" sz="2000" dirty="0" smtClean="0"/>
              <a:t>                  end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class Color = </a:t>
            </a:r>
            <a:r>
              <a:rPr lang="en-US" sz="2000" dirty="0" err="1" smtClean="0"/>
              <a:t>struct</a:t>
            </a:r>
            <a:endParaRPr lang="en-US" sz="2000" dirty="0" smtClean="0"/>
          </a:p>
          <a:p>
            <a:r>
              <a:rPr lang="en-US" sz="2000" dirty="0" smtClean="0"/>
              <a:t>       </a:t>
            </a:r>
            <a:r>
              <a:rPr lang="en-US" sz="2000" dirty="0" smtClean="0"/>
              <a:t>     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/>
              <a:t>color = new int[3];</a:t>
            </a:r>
          </a:p>
          <a:p>
            <a:r>
              <a:rPr lang="en-US" sz="2000" dirty="0" smtClean="0"/>
              <a:t>       </a:t>
            </a:r>
            <a:r>
              <a:rPr lang="en-US" sz="2000" dirty="0" smtClean="0"/>
              <a:t>                   proc </a:t>
            </a:r>
            <a:r>
              <a:rPr lang="en-US" sz="2000" dirty="0" smtClean="0"/>
              <a:t>paint() { ... </a:t>
            </a:r>
            <a:r>
              <a:rPr lang="en-US" sz="2000" dirty="0" err="1" smtClean="0">
                <a:solidFill>
                  <a:srgbClr val="FF0000"/>
                </a:solidFill>
              </a:rPr>
              <a:t>super.x</a:t>
            </a:r>
            <a:r>
              <a:rPr lang="en-US" sz="2000" dirty="0" smtClean="0"/>
              <a:t> ... </a:t>
            </a:r>
            <a:r>
              <a:rPr lang="en-US" sz="2000" dirty="0" err="1" smtClean="0">
                <a:solidFill>
                  <a:srgbClr val="FF0000"/>
                </a:solidFill>
              </a:rPr>
              <a:t>super.y</a:t>
            </a:r>
            <a:r>
              <a:rPr lang="en-US" sz="2000" dirty="0" smtClean="0"/>
              <a:t> ... color ... }</a:t>
            </a:r>
          </a:p>
          <a:p>
            <a:r>
              <a:rPr lang="en-US" sz="2000" dirty="0" smtClean="0"/>
              <a:t>      end;</a:t>
            </a:r>
          </a:p>
          <a:p>
            <a:endParaRPr lang="en-US" sz="2000" dirty="0" smtClean="0"/>
          </a:p>
          <a:p>
            <a:r>
              <a:rPr lang="en-US" sz="2000" dirty="0" smtClean="0"/>
              <a:t>class </a:t>
            </a:r>
            <a:r>
              <a:rPr lang="en-US" sz="2000" dirty="0" err="1" smtClean="0">
                <a:solidFill>
                  <a:srgbClr val="FF0000"/>
                </a:solidFill>
              </a:rPr>
              <a:t>ColoredPoint</a:t>
            </a:r>
            <a:r>
              <a:rPr lang="en-US" sz="2000" dirty="0" smtClean="0">
                <a:solidFill>
                  <a:srgbClr val="FF0000"/>
                </a:solidFill>
              </a:rPr>
              <a:t> = Point + Color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a = new Point;</a:t>
            </a:r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b</a:t>
            </a:r>
            <a:r>
              <a:rPr lang="en-US" sz="2000" dirty="0" smtClean="0"/>
              <a:t> = new </a:t>
            </a:r>
            <a:r>
              <a:rPr lang="en-US" sz="2000" dirty="0" err="1" smtClean="0"/>
              <a:t>ColoredPoint</a:t>
            </a:r>
            <a:r>
              <a:rPr lang="en-US" sz="2000" dirty="0" smtClean="0"/>
              <a:t>;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1037</Words>
  <Application>Microsoft Macintosh PowerPoint</Application>
  <PresentationFormat>On-screen Show (4:3)</PresentationFormat>
  <Paragraphs>167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Blocks</vt:lpstr>
      <vt:lpstr>Using blocks to achieve the effect of private variables</vt:lpstr>
      <vt:lpstr>Subclasses and method override</vt:lpstr>
      <vt:lpstr>Examples in Java</vt:lpstr>
      <vt:lpstr>Slide 5</vt:lpstr>
      <vt:lpstr>Slide 6</vt:lpstr>
      <vt:lpstr>Structure of ColoredPoint</vt:lpstr>
      <vt:lpstr>Adding struct extension in the language syntax</vt:lpstr>
      <vt:lpstr>Subclass example in our syntax</vt:lpstr>
      <vt:lpstr>Storage layout</vt:lpstr>
      <vt:lpstr>Calling b.paint()</vt:lpstr>
      <vt:lpstr>A pathological example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2, Part 1: An interpreter architecture for C-like languages</dc:title>
  <dc:creator>Xinming Ou</dc:creator>
  <cp:lastModifiedBy>Xinming Ou</cp:lastModifiedBy>
  <cp:revision>277</cp:revision>
  <dcterms:created xsi:type="dcterms:W3CDTF">2010-09-29T15:10:52Z</dcterms:created>
  <dcterms:modified xsi:type="dcterms:W3CDTF">2010-09-29T19:25:48Z</dcterms:modified>
</cp:coreProperties>
</file>