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heme" Target="theme/theme1.xml"/><Relationship Id="rId14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28" Type="http://schemas.openxmlformats.org/officeDocument/2006/relationships/tableStyles" Target="tableStyles.xml"/><Relationship Id="rId26" Type="http://schemas.openxmlformats.org/officeDocument/2006/relationships/viewProps" Target="viewProp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40EE7-A785-4D46-A066-8CDFDAA6CA68}" type="datetimeFigureOut">
              <a:rPr lang="en-US" smtClean="0"/>
              <a:pPr/>
              <a:t>9/22/10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0B3AC-0DF8-F843-AF22-BCFEABDF7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654DE-83DC-7546-B9FC-61422D2884BA}" type="datetimeFigureOut">
              <a:rPr lang="en-US" smtClean="0"/>
              <a:pPr/>
              <a:t>9/22/10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C5BE9-C700-8543-95F4-32629ADB4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C5BE9-C700-8543-95F4-32629ADB4D3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D5CE-AF1C-5E44-AE5F-C836DA5EA0E1}" type="datetime1">
              <a:rPr lang="en-US" smtClean="0"/>
              <a:pPr/>
              <a:t>9/22/10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B25B-BCB1-2045-8B70-ECD1253B62B4}" type="datetime1">
              <a:rPr lang="en-US" smtClean="0"/>
              <a:pPr/>
              <a:t>9/22/10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1437-F478-4943-A0D6-A547B861B7D6}" type="datetime1">
              <a:rPr lang="en-US" smtClean="0"/>
              <a:pPr/>
              <a:t>9/22/10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8364-5DCC-CE45-B8DE-69DB137B7385}" type="datetime1">
              <a:rPr lang="en-US" smtClean="0"/>
              <a:pPr/>
              <a:t>9/22/10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0F23-A532-9A42-8B39-A9A21734736D}" type="datetime1">
              <a:rPr lang="en-US" smtClean="0"/>
              <a:pPr/>
              <a:t>9/22/10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7FBC-9A07-0540-B06D-A4A1FF942632}" type="datetime1">
              <a:rPr lang="en-US" smtClean="0"/>
              <a:pPr/>
              <a:t>9/22/10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470E4-363F-E146-AD21-967551DAD4FD}" type="datetime1">
              <a:rPr lang="en-US" smtClean="0"/>
              <a:pPr/>
              <a:t>9/22/10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51E7-1EAF-2747-B897-6B0AA639C502}" type="datetime1">
              <a:rPr lang="en-US" smtClean="0"/>
              <a:pPr/>
              <a:t>9/22/10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EFDC-6E10-FE45-BEE7-024577C4FA7B}" type="datetime1">
              <a:rPr lang="en-US" smtClean="0"/>
              <a:pPr/>
              <a:t>9/22/10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479A-F746-6A4B-BD4D-C47960478B71}" type="datetime1">
              <a:rPr lang="en-US" smtClean="0"/>
              <a:pPr/>
              <a:t>9/22/10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4EED-2B4F-4146-8B48-172889652FAE}" type="datetime1">
              <a:rPr lang="en-US" smtClean="0"/>
              <a:pPr/>
              <a:t>9/22/10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8B901-22D7-DD42-B3CE-7915F22B7396}" type="datetime1">
              <a:rPr lang="en-US" smtClean="0"/>
              <a:pPr/>
              <a:t>9/22/10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85557"/>
            <a:ext cx="7772400" cy="2514894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Chapter 5: Abstraction, parameterization, </a:t>
            </a:r>
            <a:r>
              <a:rPr lang="en-US" sz="3600" smtClean="0">
                <a:latin typeface="Comic Sans MS"/>
                <a:cs typeface="Comic Sans MS"/>
              </a:rPr>
              <a:t>and qualification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1"/>
            <a:ext cx="6400800" cy="2337539"/>
          </a:xfrm>
        </p:spPr>
        <p:txBody>
          <a:bodyPr>
            <a:normAutofit/>
          </a:bodyPr>
          <a:lstStyle/>
          <a:p>
            <a:r>
              <a:rPr lang="en-US" dirty="0" smtClean="0"/>
              <a:t>Xinming (Simon) Ou</a:t>
            </a:r>
          </a:p>
          <a:p>
            <a:r>
              <a:rPr lang="en-US" dirty="0" smtClean="0"/>
              <a:t>CIS 505: Programming Languages</a:t>
            </a:r>
          </a:p>
          <a:p>
            <a:r>
              <a:rPr lang="en-US" dirty="0" smtClean="0"/>
              <a:t>Kansas State University</a:t>
            </a:r>
          </a:p>
          <a:p>
            <a:r>
              <a:rPr lang="en-US" dirty="0" smtClean="0"/>
              <a:t>Fall 2010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615" y="4339850"/>
            <a:ext cx="7505700" cy="1435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function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30880" y="1378665"/>
            <a:ext cx="21371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x</a:t>
            </a:r>
            <a:r>
              <a:rPr lang="en-US" dirty="0" smtClean="0"/>
              <a:t> = 1;</a:t>
            </a:r>
          </a:p>
          <a:p>
            <a:r>
              <a:rPr lang="en-US" dirty="0" smtClean="0"/>
              <a:t>proc </a:t>
            </a:r>
            <a:r>
              <a:rPr lang="en-US" dirty="0" err="1" smtClean="0"/>
              <a:t>f(n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if </a:t>
            </a:r>
            <a:r>
              <a:rPr lang="en-US" dirty="0" err="1" smtClean="0"/>
              <a:t>n</a:t>
            </a:r>
            <a:r>
              <a:rPr lang="en-US" dirty="0" smtClean="0"/>
              <a:t> &gt; 0 {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* </a:t>
            </a:r>
            <a:r>
              <a:rPr lang="en-US" dirty="0" err="1" smtClean="0"/>
              <a:t>n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f(n</a:t>
            </a:r>
            <a:r>
              <a:rPr lang="en-US" dirty="0" smtClean="0"/>
              <a:t> – 1)</a:t>
            </a:r>
          </a:p>
          <a:p>
            <a:r>
              <a:rPr lang="en-US" dirty="0" smtClean="0"/>
              <a:t>       }</a:t>
            </a:r>
          </a:p>
          <a:p>
            <a:r>
              <a:rPr lang="en-US" dirty="0" smtClean="0"/>
              <a:t>};</a:t>
            </a:r>
          </a:p>
          <a:p>
            <a:r>
              <a:rPr lang="en-US" dirty="0" smtClean="0"/>
              <a:t>f(4)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2670336" y="4134159"/>
            <a:ext cx="3180521" cy="989665"/>
          </a:xfrm>
          <a:custGeom>
            <a:avLst/>
            <a:gdLst>
              <a:gd name="connsiteX0" fmla="*/ 3180521 w 3180521"/>
              <a:gd name="connsiteY0" fmla="*/ 989665 h 989665"/>
              <a:gd name="connsiteX1" fmla="*/ 2290410 w 3180521"/>
              <a:gd name="connsiteY1" fmla="*/ 218921 h 989665"/>
              <a:gd name="connsiteX2" fmla="*/ 1270037 w 3180521"/>
              <a:gd name="connsiteY2" fmla="*/ 12665 h 989665"/>
              <a:gd name="connsiteX3" fmla="*/ 0 w 3180521"/>
              <a:gd name="connsiteY3" fmla="*/ 294909 h 989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80521" h="989665">
                <a:moveTo>
                  <a:pt x="3180521" y="989665"/>
                </a:moveTo>
                <a:cubicBezTo>
                  <a:pt x="2894672" y="685709"/>
                  <a:pt x="2608824" y="381754"/>
                  <a:pt x="2290410" y="218921"/>
                </a:cubicBezTo>
                <a:cubicBezTo>
                  <a:pt x="1971996" y="56088"/>
                  <a:pt x="1651772" y="0"/>
                  <a:pt x="1270037" y="12665"/>
                </a:cubicBezTo>
                <a:cubicBezTo>
                  <a:pt x="888302" y="25330"/>
                  <a:pt x="170062" y="238822"/>
                  <a:pt x="0" y="294909"/>
                </a:cubicBezTo>
              </a:path>
            </a:pathLst>
          </a:cu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713756" y="3889909"/>
            <a:ext cx="5047585" cy="1201349"/>
          </a:xfrm>
          <a:custGeom>
            <a:avLst/>
            <a:gdLst>
              <a:gd name="connsiteX0" fmla="*/ 5047585 w 5047585"/>
              <a:gd name="connsiteY0" fmla="*/ 1201349 h 1201349"/>
              <a:gd name="connsiteX1" fmla="*/ 4374574 w 5047585"/>
              <a:gd name="connsiteY1" fmla="*/ 528304 h 1201349"/>
              <a:gd name="connsiteX2" fmla="*/ 3419332 w 5047585"/>
              <a:gd name="connsiteY2" fmla="*/ 115793 h 1201349"/>
              <a:gd name="connsiteX3" fmla="*/ 2388105 w 5047585"/>
              <a:gd name="connsiteY3" fmla="*/ 7237 h 1201349"/>
              <a:gd name="connsiteX4" fmla="*/ 1074647 w 5047585"/>
              <a:gd name="connsiteY4" fmla="*/ 159215 h 1201349"/>
              <a:gd name="connsiteX5" fmla="*/ 0 w 5047585"/>
              <a:gd name="connsiteY5" fmla="*/ 495737 h 120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585" h="1201349">
                <a:moveTo>
                  <a:pt x="5047585" y="1201349"/>
                </a:moveTo>
                <a:cubicBezTo>
                  <a:pt x="4846767" y="955289"/>
                  <a:pt x="4645950" y="709230"/>
                  <a:pt x="4374574" y="528304"/>
                </a:cubicBezTo>
                <a:cubicBezTo>
                  <a:pt x="4103199" y="347378"/>
                  <a:pt x="3750410" y="202637"/>
                  <a:pt x="3419332" y="115793"/>
                </a:cubicBezTo>
                <a:cubicBezTo>
                  <a:pt x="3088254" y="28949"/>
                  <a:pt x="2778886" y="0"/>
                  <a:pt x="2388105" y="7237"/>
                </a:cubicBezTo>
                <a:cubicBezTo>
                  <a:pt x="1997324" y="14474"/>
                  <a:pt x="1472665" y="77798"/>
                  <a:pt x="1074647" y="159215"/>
                </a:cubicBezTo>
                <a:cubicBezTo>
                  <a:pt x="676629" y="240632"/>
                  <a:pt x="0" y="495737"/>
                  <a:pt x="0" y="495737"/>
                </a:cubicBezTo>
              </a:path>
            </a:pathLst>
          </a:cu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function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30880" y="1378665"/>
            <a:ext cx="21371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x</a:t>
            </a:r>
            <a:r>
              <a:rPr lang="en-US" dirty="0" smtClean="0"/>
              <a:t> = 1;</a:t>
            </a:r>
          </a:p>
          <a:p>
            <a:r>
              <a:rPr lang="en-US" dirty="0" smtClean="0"/>
              <a:t>proc </a:t>
            </a:r>
            <a:r>
              <a:rPr lang="en-US" dirty="0" err="1" smtClean="0"/>
              <a:t>f(n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if </a:t>
            </a:r>
            <a:r>
              <a:rPr lang="en-US" dirty="0" err="1" smtClean="0"/>
              <a:t>n</a:t>
            </a:r>
            <a:r>
              <a:rPr lang="en-US" dirty="0" smtClean="0"/>
              <a:t> &gt; 0 {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* </a:t>
            </a:r>
            <a:r>
              <a:rPr lang="en-US" dirty="0" err="1" smtClean="0"/>
              <a:t>n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f(n</a:t>
            </a:r>
            <a:r>
              <a:rPr lang="en-US" dirty="0" smtClean="0"/>
              <a:t> – 1)</a:t>
            </a:r>
          </a:p>
          <a:p>
            <a:r>
              <a:rPr lang="en-US" dirty="0" smtClean="0"/>
              <a:t>       }</a:t>
            </a:r>
          </a:p>
          <a:p>
            <a:r>
              <a:rPr lang="en-US" dirty="0" smtClean="0"/>
              <a:t>};</a:t>
            </a:r>
          </a:p>
          <a:p>
            <a:r>
              <a:rPr lang="en-US" dirty="0" smtClean="0"/>
              <a:t>f(4)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90" y="4360170"/>
            <a:ext cx="7914380" cy="1435100"/>
          </a:xfrm>
          <a:prstGeom prst="rect">
            <a:avLst/>
          </a:prstGeom>
        </p:spPr>
      </p:pic>
      <p:sp>
        <p:nvSpPr>
          <p:cNvPr id="11" name="Freeform 10"/>
          <p:cNvSpPr/>
          <p:nvPr/>
        </p:nvSpPr>
        <p:spPr>
          <a:xfrm>
            <a:off x="2355540" y="4079882"/>
            <a:ext cx="2648626" cy="1033087"/>
          </a:xfrm>
          <a:custGeom>
            <a:avLst/>
            <a:gdLst>
              <a:gd name="connsiteX0" fmla="*/ 2648626 w 2648626"/>
              <a:gd name="connsiteY0" fmla="*/ 1033087 h 1033087"/>
              <a:gd name="connsiteX1" fmla="*/ 2149295 w 2648626"/>
              <a:gd name="connsiteY1" fmla="*/ 240631 h 1033087"/>
              <a:gd name="connsiteX2" fmla="*/ 1150632 w 2648626"/>
              <a:gd name="connsiteY2" fmla="*/ 23520 h 1033087"/>
              <a:gd name="connsiteX3" fmla="*/ 0 w 2648626"/>
              <a:gd name="connsiteY3" fmla="*/ 381753 h 1033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8626" h="1033087">
                <a:moveTo>
                  <a:pt x="2648626" y="1033087"/>
                </a:moveTo>
                <a:cubicBezTo>
                  <a:pt x="2523793" y="720989"/>
                  <a:pt x="2398961" y="408892"/>
                  <a:pt x="2149295" y="240631"/>
                </a:cubicBezTo>
                <a:cubicBezTo>
                  <a:pt x="1899629" y="72370"/>
                  <a:pt x="1508848" y="0"/>
                  <a:pt x="1150632" y="23520"/>
                </a:cubicBezTo>
                <a:cubicBezTo>
                  <a:pt x="792416" y="47040"/>
                  <a:pt x="0" y="381753"/>
                  <a:pt x="0" y="381753"/>
                </a:cubicBezTo>
              </a:path>
            </a:pathLst>
          </a:cu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409815" y="3794018"/>
            <a:ext cx="4200894" cy="1340662"/>
          </a:xfrm>
          <a:custGeom>
            <a:avLst/>
            <a:gdLst>
              <a:gd name="connsiteX0" fmla="*/ 4200894 w 4200894"/>
              <a:gd name="connsiteY0" fmla="*/ 1340662 h 1340662"/>
              <a:gd name="connsiteX1" fmla="*/ 3668998 w 4200894"/>
              <a:gd name="connsiteY1" fmla="*/ 656762 h 1340662"/>
              <a:gd name="connsiteX2" fmla="*/ 2583496 w 4200894"/>
              <a:gd name="connsiteY2" fmla="*/ 81417 h 1340662"/>
              <a:gd name="connsiteX3" fmla="*/ 1118067 w 4200894"/>
              <a:gd name="connsiteY3" fmla="*/ 168261 h 1340662"/>
              <a:gd name="connsiteX4" fmla="*/ 0 w 4200894"/>
              <a:gd name="connsiteY4" fmla="*/ 591628 h 134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00894" h="1340662">
                <a:moveTo>
                  <a:pt x="4200894" y="1340662"/>
                </a:moveTo>
                <a:cubicBezTo>
                  <a:pt x="4069729" y="1103649"/>
                  <a:pt x="3938564" y="866636"/>
                  <a:pt x="3668998" y="656762"/>
                </a:cubicBezTo>
                <a:cubicBezTo>
                  <a:pt x="3399432" y="446888"/>
                  <a:pt x="3008651" y="162834"/>
                  <a:pt x="2583496" y="81417"/>
                </a:cubicBezTo>
                <a:cubicBezTo>
                  <a:pt x="2158341" y="0"/>
                  <a:pt x="1548650" y="83226"/>
                  <a:pt x="1118067" y="168261"/>
                </a:cubicBezTo>
                <a:cubicBezTo>
                  <a:pt x="687484" y="253296"/>
                  <a:pt x="0" y="591628"/>
                  <a:pt x="0" y="591628"/>
                </a:cubicBezTo>
              </a:path>
            </a:pathLst>
          </a:cu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409815" y="3522630"/>
            <a:ext cx="5796582" cy="1579483"/>
          </a:xfrm>
          <a:custGeom>
            <a:avLst/>
            <a:gdLst>
              <a:gd name="connsiteX0" fmla="*/ 5796582 w 5796582"/>
              <a:gd name="connsiteY0" fmla="*/ 1579483 h 1579483"/>
              <a:gd name="connsiteX1" fmla="*/ 5080151 w 5796582"/>
              <a:gd name="connsiteY1" fmla="*/ 830450 h 1579483"/>
              <a:gd name="connsiteX2" fmla="*/ 3788403 w 5796582"/>
              <a:gd name="connsiteY2" fmla="*/ 113983 h 1579483"/>
              <a:gd name="connsiteX3" fmla="*/ 1693384 w 5796582"/>
              <a:gd name="connsiteY3" fmla="*/ 146549 h 1579483"/>
              <a:gd name="connsiteX4" fmla="*/ 0 w 5796582"/>
              <a:gd name="connsiteY4" fmla="*/ 787027 h 157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6582" h="1579483">
                <a:moveTo>
                  <a:pt x="5796582" y="1579483"/>
                </a:moveTo>
                <a:cubicBezTo>
                  <a:pt x="5605715" y="1327091"/>
                  <a:pt x="5414848" y="1074700"/>
                  <a:pt x="5080151" y="830450"/>
                </a:cubicBezTo>
                <a:cubicBezTo>
                  <a:pt x="4745455" y="586200"/>
                  <a:pt x="4352864" y="227966"/>
                  <a:pt x="3788403" y="113983"/>
                </a:cubicBezTo>
                <a:cubicBezTo>
                  <a:pt x="3223942" y="0"/>
                  <a:pt x="2324784" y="34375"/>
                  <a:pt x="1693384" y="146549"/>
                </a:cubicBezTo>
                <a:cubicBezTo>
                  <a:pt x="1061984" y="258723"/>
                  <a:pt x="0" y="787027"/>
                  <a:pt x="0" y="787027"/>
                </a:cubicBezTo>
              </a:path>
            </a:pathLst>
          </a:cu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 for parameters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02132" y="1794089"/>
            <a:ext cx="5866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x</a:t>
            </a:r>
            <a:r>
              <a:rPr lang="en-US" sz="2400" dirty="0" smtClean="0"/>
              <a:t>;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proc </a:t>
            </a:r>
            <a:r>
              <a:rPr lang="en-US" sz="2400" dirty="0" err="1" smtClean="0"/>
              <a:t>p(int</a:t>
            </a:r>
            <a:r>
              <a:rPr lang="en-US" sz="2400" dirty="0" smtClean="0"/>
              <a:t> </a:t>
            </a:r>
            <a:r>
              <a:rPr lang="en-US" sz="2400" dirty="0" err="1" smtClean="0"/>
              <a:t>x</a:t>
            </a:r>
            <a:r>
              <a:rPr lang="en-US" sz="2400" dirty="0" smtClean="0"/>
              <a:t>, </a:t>
            </a:r>
            <a:r>
              <a:rPr lang="en-US" sz="2400" dirty="0" err="1" smtClean="0"/>
              <a:t>int</a:t>
            </a:r>
            <a:r>
              <a:rPr lang="en-US" sz="2400" dirty="0" smtClean="0"/>
              <a:t>[] </a:t>
            </a:r>
            <a:r>
              <a:rPr lang="en-US" sz="2400" dirty="0" err="1" smtClean="0"/>
              <a:t>z</a:t>
            </a:r>
            <a:r>
              <a:rPr lang="en-US" sz="2400" dirty="0" smtClean="0"/>
              <a:t>) {</a:t>
            </a:r>
          </a:p>
          <a:p>
            <a:r>
              <a:rPr lang="en-US" sz="2400" dirty="0" smtClean="0"/>
              <a:t>          </a:t>
            </a:r>
            <a:r>
              <a:rPr lang="en-US" sz="2400" dirty="0" err="1" smtClean="0"/>
              <a:t>z[x</a:t>
            </a:r>
            <a:r>
              <a:rPr lang="en-US" sz="2400" dirty="0" smtClean="0"/>
              <a:t>] = </a:t>
            </a:r>
            <a:r>
              <a:rPr lang="en-US" sz="2400" dirty="0" err="1" smtClean="0"/>
              <a:t>y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         </a:t>
            </a:r>
            <a:r>
              <a:rPr lang="en-US" sz="2400" dirty="0" err="1" smtClean="0"/>
              <a:t>y</a:t>
            </a:r>
            <a:r>
              <a:rPr lang="en-US" sz="2400" dirty="0" smtClean="0"/>
              <a:t> = </a:t>
            </a:r>
            <a:r>
              <a:rPr lang="en-US" sz="2400" dirty="0" err="1" smtClean="0"/>
              <a:t>x</a:t>
            </a:r>
            <a:r>
              <a:rPr lang="en-US" sz="2400" dirty="0" smtClean="0"/>
              <a:t> + z[0]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3610"/>
            <a:ext cx="8229600" cy="1143000"/>
          </a:xfrm>
        </p:spPr>
        <p:txBody>
          <a:bodyPr/>
          <a:lstStyle/>
          <a:p>
            <a:r>
              <a:rPr lang="en-US" dirty="0" smtClean="0"/>
              <a:t>Higher-order 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06075" y="930639"/>
            <a:ext cx="57901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x</a:t>
            </a:r>
            <a:r>
              <a:rPr lang="en-US" sz="2000" dirty="0" smtClean="0"/>
              <a:t>;</a:t>
            </a:r>
          </a:p>
          <a:p>
            <a:endParaRPr lang="en-US" sz="2000" dirty="0" smtClean="0"/>
          </a:p>
          <a:p>
            <a:r>
              <a:rPr lang="en-US" sz="2000" dirty="0" smtClean="0"/>
              <a:t>proc </a:t>
            </a:r>
            <a:r>
              <a:rPr lang="en-US" sz="2000" dirty="0" err="1" smtClean="0"/>
              <a:t>f</a:t>
            </a:r>
            <a:r>
              <a:rPr lang="en-US" sz="2000" dirty="0" smtClean="0"/>
              <a:t>() { 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/>
              <a:t>x</a:t>
            </a:r>
            <a:r>
              <a:rPr lang="en-US" sz="2000" dirty="0" smtClean="0"/>
              <a:t> = </a:t>
            </a:r>
            <a:r>
              <a:rPr lang="en-US" sz="2000" dirty="0" err="1" smtClean="0"/>
              <a:t>x</a:t>
            </a:r>
            <a:r>
              <a:rPr lang="en-US" sz="2000" dirty="0" smtClean="0"/>
              <a:t> + 1</a:t>
            </a:r>
          </a:p>
          <a:p>
            <a:r>
              <a:rPr lang="en-US" sz="2000" dirty="0" smtClean="0"/>
              <a:t>}</a:t>
            </a:r>
          </a:p>
          <a:p>
            <a:endParaRPr lang="en-US" sz="2000" dirty="0" smtClean="0"/>
          </a:p>
          <a:p>
            <a:r>
              <a:rPr lang="en-US" sz="2000" dirty="0" smtClean="0"/>
              <a:t>proc </a:t>
            </a:r>
            <a:r>
              <a:rPr lang="en-US" sz="2000" dirty="0" err="1" smtClean="0"/>
              <a:t>g(</a:t>
            </a:r>
            <a:r>
              <a:rPr lang="en-US" sz="2000" dirty="0" err="1" smtClean="0">
                <a:solidFill>
                  <a:srgbClr val="FF0000"/>
                </a:solidFill>
              </a:rPr>
              <a:t>command</a:t>
            </a:r>
            <a:r>
              <a:rPr lang="en-US" sz="2000" dirty="0" smtClean="0"/>
              <a:t> </a:t>
            </a:r>
            <a:r>
              <a:rPr lang="en-US" sz="2000" dirty="0" err="1" smtClean="0"/>
              <a:t>p</a:t>
            </a:r>
            <a:r>
              <a:rPr lang="en-US" sz="2000" dirty="0" smtClean="0"/>
              <a:t>) { 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/>
              <a:t>p</a:t>
            </a:r>
            <a:r>
              <a:rPr lang="en-US" sz="2000" dirty="0" smtClean="0"/>
              <a:t>();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/>
              <a:t>p</a:t>
            </a:r>
            <a:r>
              <a:rPr lang="en-US" sz="2000" dirty="0" smtClean="0"/>
              <a:t>()</a:t>
            </a:r>
          </a:p>
          <a:p>
            <a:r>
              <a:rPr lang="en-US" sz="2000" dirty="0" smtClean="0"/>
              <a:t>}</a:t>
            </a:r>
          </a:p>
          <a:p>
            <a:endParaRPr lang="en-US" sz="2000" dirty="0" smtClean="0"/>
          </a:p>
          <a:p>
            <a:r>
              <a:rPr lang="en-US" sz="2000" dirty="0" smtClean="0"/>
              <a:t>proc </a:t>
            </a:r>
            <a:r>
              <a:rPr lang="en-US" sz="2000" dirty="0" err="1" smtClean="0"/>
              <a:t>h(</a:t>
            </a:r>
            <a:r>
              <a:rPr lang="en-US" sz="2000" dirty="0" err="1" smtClean="0">
                <a:solidFill>
                  <a:srgbClr val="FF0000"/>
                </a:solidFill>
              </a:rPr>
              <a:t>(command</a:t>
            </a:r>
            <a:r>
              <a:rPr lang="en-US" sz="2000" dirty="0" smtClean="0">
                <a:solidFill>
                  <a:srgbClr val="FF0000"/>
                </a:solidFill>
              </a:rPr>
              <a:t> -&gt;</a:t>
            </a:r>
            <a:r>
              <a:rPr lang="en-US" sz="2000" dirty="0" smtClean="0">
                <a:solidFill>
                  <a:srgbClr val="FF0000"/>
                </a:solidFill>
              </a:rPr>
              <a:t> void)</a:t>
            </a:r>
            <a:r>
              <a:rPr lang="en-US" sz="2000" dirty="0" smtClean="0"/>
              <a:t> </a:t>
            </a:r>
            <a:r>
              <a:rPr lang="en-US" sz="2000" dirty="0" err="1" smtClean="0"/>
              <a:t>q</a:t>
            </a:r>
            <a:r>
              <a:rPr lang="en-US" sz="2000" dirty="0" smtClean="0"/>
              <a:t>,  </a:t>
            </a:r>
            <a:r>
              <a:rPr lang="en-US" sz="2000" dirty="0" smtClean="0">
                <a:solidFill>
                  <a:srgbClr val="FF0000"/>
                </a:solidFill>
              </a:rPr>
              <a:t>command</a:t>
            </a:r>
            <a:r>
              <a:rPr lang="en-US" sz="2000" dirty="0" smtClean="0"/>
              <a:t> </a:t>
            </a:r>
            <a:r>
              <a:rPr lang="en-US" sz="2000" dirty="0" err="1" smtClean="0"/>
              <a:t>r</a:t>
            </a:r>
            <a:r>
              <a:rPr lang="en-US" sz="2000" dirty="0" smtClean="0"/>
              <a:t>) {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/>
              <a:t>q(r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}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f</a:t>
            </a:r>
            <a:r>
              <a:rPr lang="en-US" sz="2000" dirty="0" smtClean="0"/>
              <a:t>();</a:t>
            </a:r>
          </a:p>
          <a:p>
            <a:r>
              <a:rPr lang="en-US" sz="2000" dirty="0" err="1" smtClean="0"/>
              <a:t>g(f</a:t>
            </a:r>
            <a:r>
              <a:rPr lang="en-US" sz="2000" dirty="0" smtClean="0"/>
              <a:t>);</a:t>
            </a:r>
          </a:p>
          <a:p>
            <a:r>
              <a:rPr lang="en-US" sz="2000" dirty="0" err="1" smtClean="0"/>
              <a:t>h(g</a:t>
            </a:r>
            <a:r>
              <a:rPr lang="en-US" sz="2000" dirty="0" smtClean="0"/>
              <a:t>, </a:t>
            </a:r>
            <a:r>
              <a:rPr lang="en-US" sz="2000" dirty="0" err="1" smtClean="0"/>
              <a:t>f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7225" y="1495720"/>
            <a:ext cx="83655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 ::=  I = E  |  C1 ; C2  |  while E { C }  |  print I  |  I(E) </a:t>
            </a:r>
          </a:p>
          <a:p>
            <a:r>
              <a:rPr lang="en-US" sz="2800" dirty="0" smtClean="0"/>
              <a:t>      |  </a:t>
            </a:r>
            <a:r>
              <a:rPr lang="en-US" sz="2800" dirty="0" smtClean="0">
                <a:solidFill>
                  <a:srgbClr val="FF0000"/>
                </a:solidFill>
              </a:rPr>
              <a:t>begin D in C end</a:t>
            </a:r>
          </a:p>
          <a:p>
            <a:endParaRPr lang="en-US" sz="2800" dirty="0" smtClean="0"/>
          </a:p>
          <a:p>
            <a:r>
              <a:rPr lang="en-US" sz="2800" dirty="0" smtClean="0"/>
              <a:t>D ::=  </a:t>
            </a:r>
            <a:r>
              <a:rPr lang="en-US" sz="2800" dirty="0" err="1" smtClean="0"/>
              <a:t>int</a:t>
            </a:r>
            <a:r>
              <a:rPr lang="en-US" sz="2800" dirty="0" smtClean="0"/>
              <a:t> I  |  D1 ; D2  |  proc I1(I2) = C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395888" y="3456203"/>
            <a:ext cx="303296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x</a:t>
            </a:r>
            <a:r>
              <a:rPr lang="en-US" sz="2000" dirty="0" smtClean="0"/>
              <a:t> = 0;</a:t>
            </a:r>
          </a:p>
          <a:p>
            <a:endParaRPr lang="en-US" sz="2000" dirty="0" smtClean="0"/>
          </a:p>
          <a:p>
            <a:r>
              <a:rPr lang="en-US" sz="2000" dirty="0" smtClean="0"/>
              <a:t>begin </a:t>
            </a:r>
          </a:p>
          <a:p>
            <a:r>
              <a:rPr lang="en-US" sz="2000" dirty="0" smtClean="0"/>
              <a:t>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y</a:t>
            </a:r>
            <a:endParaRPr lang="en-US" sz="2000" dirty="0" smtClean="0"/>
          </a:p>
          <a:p>
            <a:r>
              <a:rPr lang="en-US" sz="2000" dirty="0" smtClean="0"/>
              <a:t>in</a:t>
            </a:r>
          </a:p>
          <a:p>
            <a:r>
              <a:rPr lang="en-US" sz="2000" dirty="0" smtClean="0"/>
              <a:t>     </a:t>
            </a:r>
            <a:r>
              <a:rPr lang="en-US" sz="2000" dirty="0" err="1" smtClean="0"/>
              <a:t>y</a:t>
            </a:r>
            <a:r>
              <a:rPr lang="en-US" sz="2000" dirty="0" smtClean="0"/>
              <a:t> = </a:t>
            </a:r>
            <a:r>
              <a:rPr lang="en-US" sz="2000" dirty="0" err="1" smtClean="0"/>
              <a:t>x</a:t>
            </a:r>
            <a:r>
              <a:rPr lang="en-US" sz="2000" dirty="0" smtClean="0"/>
              <a:t> + 1;</a:t>
            </a:r>
          </a:p>
          <a:p>
            <a:r>
              <a:rPr lang="en-US" sz="2000" dirty="0" smtClean="0"/>
              <a:t>     </a:t>
            </a:r>
            <a:r>
              <a:rPr lang="en-US" sz="2000" dirty="0" err="1" smtClean="0"/>
              <a:t>x</a:t>
            </a:r>
            <a:r>
              <a:rPr lang="en-US" sz="2000" dirty="0" smtClean="0"/>
              <a:t> = </a:t>
            </a:r>
            <a:r>
              <a:rPr lang="en-US" sz="2000" dirty="0" err="1" smtClean="0"/>
              <a:t>y</a:t>
            </a:r>
            <a:r>
              <a:rPr lang="en-US" sz="2000" dirty="0" smtClean="0"/>
              <a:t> + </a:t>
            </a:r>
            <a:r>
              <a:rPr lang="en-US" sz="2000" dirty="0" err="1" smtClean="0"/>
              <a:t>y</a:t>
            </a:r>
            <a:endParaRPr lang="en-US" sz="2000" dirty="0" smtClean="0"/>
          </a:p>
          <a:p>
            <a:r>
              <a:rPr lang="en-US" sz="2000" dirty="0" smtClean="0"/>
              <a:t>end;</a:t>
            </a:r>
          </a:p>
          <a:p>
            <a:endParaRPr lang="en-US" sz="2000" dirty="0" smtClean="0"/>
          </a:p>
          <a:p>
            <a:r>
              <a:rPr lang="en-US" sz="2000" dirty="0" smtClean="0"/>
              <a:t>print </a:t>
            </a:r>
            <a:r>
              <a:rPr lang="en-US" sz="2000" dirty="0" err="1" smtClean="0"/>
              <a:t>x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940210" y="3385467"/>
            <a:ext cx="26800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x</a:t>
            </a:r>
            <a:r>
              <a:rPr lang="en-US" sz="2000" dirty="0" smtClean="0"/>
              <a:t> = 0;</a:t>
            </a:r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y</a:t>
            </a:r>
            <a:r>
              <a:rPr lang="en-US" sz="2000" dirty="0" smtClean="0"/>
              <a:t> = 9;</a:t>
            </a:r>
          </a:p>
          <a:p>
            <a:r>
              <a:rPr lang="en-US" sz="2000" dirty="0" smtClean="0"/>
              <a:t>begin</a:t>
            </a:r>
          </a:p>
          <a:p>
            <a:r>
              <a:rPr lang="en-US" sz="2000" dirty="0" smtClean="0"/>
              <a:t>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y</a:t>
            </a:r>
            <a:endParaRPr lang="en-US" sz="2000" dirty="0" smtClean="0"/>
          </a:p>
          <a:p>
            <a:r>
              <a:rPr lang="en-US" sz="2000" dirty="0" smtClean="0"/>
              <a:t>in</a:t>
            </a:r>
          </a:p>
          <a:p>
            <a:r>
              <a:rPr lang="en-US" sz="2000" dirty="0" smtClean="0"/>
              <a:t>     </a:t>
            </a:r>
            <a:r>
              <a:rPr lang="en-US" sz="2000" dirty="0" err="1" smtClean="0"/>
              <a:t>y</a:t>
            </a:r>
            <a:r>
              <a:rPr lang="en-US" sz="2000" dirty="0" smtClean="0"/>
              <a:t> = </a:t>
            </a:r>
            <a:r>
              <a:rPr lang="en-US" sz="2000" dirty="0" err="1" smtClean="0"/>
              <a:t>x</a:t>
            </a:r>
            <a:r>
              <a:rPr lang="en-US" sz="2000" dirty="0" smtClean="0"/>
              <a:t> + 1;</a:t>
            </a:r>
          </a:p>
          <a:p>
            <a:r>
              <a:rPr lang="en-US" sz="2000" dirty="0" smtClean="0"/>
              <a:t>     </a:t>
            </a:r>
            <a:r>
              <a:rPr lang="en-US" sz="2000" dirty="0" err="1" smtClean="0"/>
              <a:t>x</a:t>
            </a:r>
            <a:r>
              <a:rPr lang="en-US" sz="2000" dirty="0" smtClean="0"/>
              <a:t> = </a:t>
            </a:r>
            <a:r>
              <a:rPr lang="en-US" sz="2000" dirty="0" err="1" smtClean="0"/>
              <a:t>y</a:t>
            </a:r>
            <a:r>
              <a:rPr lang="en-US" sz="2000" dirty="0" smtClean="0"/>
              <a:t> + </a:t>
            </a:r>
            <a:r>
              <a:rPr lang="en-US" sz="2000" dirty="0" err="1" smtClean="0"/>
              <a:t>y</a:t>
            </a:r>
            <a:endParaRPr lang="en-US" sz="2000" dirty="0" smtClean="0"/>
          </a:p>
          <a:p>
            <a:r>
              <a:rPr lang="en-US" sz="2000" dirty="0" smtClean="0"/>
              <a:t>     print </a:t>
            </a:r>
            <a:r>
              <a:rPr lang="en-US" sz="2000" dirty="0" err="1" smtClean="0"/>
              <a:t>y</a:t>
            </a:r>
            <a:endParaRPr lang="en-US" sz="2000" dirty="0" smtClean="0"/>
          </a:p>
          <a:p>
            <a:r>
              <a:rPr lang="en-US" sz="2000" dirty="0" smtClean="0"/>
              <a:t>end ;</a:t>
            </a:r>
          </a:p>
          <a:p>
            <a:r>
              <a:rPr lang="en-US" sz="2000" dirty="0" smtClean="0"/>
              <a:t>print </a:t>
            </a:r>
            <a:r>
              <a:rPr lang="en-US" sz="2000" dirty="0" err="1" smtClean="0"/>
              <a:t>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366"/>
            <a:ext cx="8229600" cy="1143000"/>
          </a:xfrm>
        </p:spPr>
        <p:txBody>
          <a:bodyPr/>
          <a:lstStyle/>
          <a:p>
            <a:r>
              <a:rPr lang="en-US" dirty="0" smtClean="0"/>
              <a:t>Static vs. Dynamic Scoping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481389" y="1280938"/>
            <a:ext cx="427043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= 0;</a:t>
            </a:r>
          </a:p>
          <a:p>
            <a:r>
              <a:rPr lang="en-US" sz="2400" dirty="0" smtClean="0"/>
              <a:t>proc </a:t>
            </a:r>
            <a:r>
              <a:rPr lang="en-US" sz="2400" dirty="0" err="1" smtClean="0"/>
              <a:t>p</a:t>
            </a:r>
            <a:r>
              <a:rPr lang="en-US" sz="2400" dirty="0" smtClean="0"/>
              <a:t>() {</a:t>
            </a:r>
          </a:p>
          <a:p>
            <a:r>
              <a:rPr lang="en-US" sz="2400" dirty="0" smtClean="0"/>
              <a:t>       </a:t>
            </a:r>
            <a:r>
              <a:rPr lang="en-US" sz="2400" dirty="0" err="1" smtClean="0"/>
              <a:t>i</a:t>
            </a:r>
            <a:r>
              <a:rPr lang="en-US" sz="2400" dirty="0" smtClean="0"/>
              <a:t> = </a:t>
            </a:r>
            <a:r>
              <a:rPr lang="en-US" sz="2400" dirty="0" err="1" smtClean="0"/>
              <a:t>i</a:t>
            </a:r>
            <a:r>
              <a:rPr lang="en-US" sz="2400" dirty="0" smtClean="0"/>
              <a:t> + 1</a:t>
            </a:r>
          </a:p>
          <a:p>
            <a:r>
              <a:rPr lang="en-US" sz="2400" dirty="0" smtClean="0"/>
              <a:t>};               </a:t>
            </a:r>
          </a:p>
          <a:p>
            <a:r>
              <a:rPr lang="en-US" sz="2400" dirty="0" smtClean="0"/>
              <a:t>                 </a:t>
            </a:r>
          </a:p>
          <a:p>
            <a:r>
              <a:rPr lang="en-US" sz="2400" dirty="0" smtClean="0"/>
              <a:t>begin</a:t>
            </a:r>
          </a:p>
          <a:p>
            <a:r>
              <a:rPr lang="en-US" sz="2400" dirty="0" smtClean="0"/>
              <a:t>  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= 9</a:t>
            </a:r>
          </a:p>
          <a:p>
            <a:r>
              <a:rPr lang="en-US" sz="2400" dirty="0" smtClean="0"/>
              <a:t>in</a:t>
            </a:r>
          </a:p>
          <a:p>
            <a:r>
              <a:rPr lang="en-US" sz="2400" dirty="0" smtClean="0"/>
              <a:t>       </a:t>
            </a:r>
            <a:r>
              <a:rPr lang="en-US" sz="2400" dirty="0" err="1" smtClean="0"/>
              <a:t>p</a:t>
            </a:r>
            <a:r>
              <a:rPr lang="en-US" sz="2400" dirty="0" smtClean="0"/>
              <a:t>();</a:t>
            </a:r>
          </a:p>
          <a:p>
            <a:r>
              <a:rPr lang="en-US" sz="2400" dirty="0" smtClean="0"/>
              <a:t>       print 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r>
              <a:rPr lang="en-US" sz="2400" dirty="0" smtClean="0"/>
              <a:t>end;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</a:t>
            </a:r>
            <a:r>
              <a:rPr lang="en-US" sz="2400" dirty="0" smtClean="0"/>
              <a:t>();</a:t>
            </a:r>
          </a:p>
          <a:p>
            <a:r>
              <a:rPr lang="en-US" sz="2400" dirty="0" smtClean="0"/>
              <a:t>print </a:t>
            </a:r>
            <a:r>
              <a:rPr lang="en-US" sz="2400" dirty="0" err="1" smtClean="0"/>
              <a:t>i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1791078" y="1378648"/>
            <a:ext cx="553606" cy="3473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791078" y="3560624"/>
            <a:ext cx="553606" cy="3473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Callout 2 6"/>
          <p:cNvSpPr/>
          <p:nvPr/>
        </p:nvSpPr>
        <p:spPr>
          <a:xfrm>
            <a:off x="5264686" y="1888867"/>
            <a:ext cx="3158812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1624"/>
              <a:gd name="adj6" fmla="val -5575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Which “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” is this referring to?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0907" y="1302656"/>
            <a:ext cx="28375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proc </a:t>
            </a:r>
            <a:r>
              <a:rPr lang="en-US" sz="2000" dirty="0" err="1" smtClean="0"/>
              <a:t>f(n</a:t>
            </a:r>
            <a:r>
              <a:rPr lang="en-US" sz="2000" dirty="0" smtClean="0"/>
              <a:t>) {</a:t>
            </a:r>
          </a:p>
          <a:p>
            <a:r>
              <a:rPr lang="en-US" sz="2000" dirty="0" smtClean="0"/>
              <a:t>    begin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               proc </a:t>
            </a:r>
            <a:r>
              <a:rPr lang="en-US" sz="2000" dirty="0" err="1" smtClean="0"/>
              <a:t>g(m</a:t>
            </a:r>
            <a:r>
              <a:rPr lang="en-US" sz="2000" dirty="0" smtClean="0"/>
              <a:t>) { </a:t>
            </a:r>
          </a:p>
          <a:p>
            <a:r>
              <a:rPr lang="en-US" sz="2000" dirty="0" smtClean="0"/>
              <a:t>           </a:t>
            </a:r>
          </a:p>
          <a:p>
            <a:r>
              <a:rPr lang="en-US" sz="2000" dirty="0" smtClean="0"/>
              <a:t>                    print </a:t>
            </a:r>
            <a:r>
              <a:rPr lang="en-US" sz="2000" dirty="0" err="1" smtClean="0"/>
              <a:t>m</a:t>
            </a:r>
            <a:r>
              <a:rPr lang="en-US" sz="2000" dirty="0" smtClean="0"/>
              <a:t> + </a:t>
            </a:r>
            <a:r>
              <a:rPr lang="en-US" sz="2000" dirty="0" err="1" smtClean="0"/>
              <a:t>n</a:t>
            </a:r>
            <a:r>
              <a:rPr lang="en-US" sz="2000" dirty="0" smtClean="0"/>
              <a:t> +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r>
              <a:rPr lang="en-US" sz="2000" dirty="0" smtClean="0"/>
              <a:t>               }</a:t>
            </a:r>
          </a:p>
          <a:p>
            <a:r>
              <a:rPr lang="en-US" sz="2000" dirty="0" smtClean="0"/>
              <a:t>    in  </a:t>
            </a:r>
          </a:p>
          <a:p>
            <a:r>
              <a:rPr lang="en-US" sz="2000" dirty="0" smtClean="0"/>
              <a:t>          </a:t>
            </a:r>
            <a:r>
              <a:rPr lang="en-US" sz="2000" dirty="0" err="1" smtClean="0"/>
              <a:t>i</a:t>
            </a:r>
            <a:r>
              <a:rPr lang="en-US" sz="2000" dirty="0" smtClean="0"/>
              <a:t> = 1;  </a:t>
            </a:r>
          </a:p>
          <a:p>
            <a:r>
              <a:rPr lang="en-US" sz="2000" dirty="0" smtClean="0"/>
              <a:t>          return </a:t>
            </a:r>
            <a:r>
              <a:rPr lang="en-US" sz="2000" dirty="0" err="1" smtClean="0"/>
              <a:t>g</a:t>
            </a:r>
            <a:endParaRPr lang="en-US" sz="2000" dirty="0" smtClean="0"/>
          </a:p>
          <a:p>
            <a:r>
              <a:rPr lang="en-US" sz="2000" dirty="0" smtClean="0"/>
              <a:t>    end</a:t>
            </a:r>
          </a:p>
          <a:p>
            <a:r>
              <a:rPr lang="en-US" sz="2000" dirty="0" smtClean="0"/>
              <a:t>};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9;   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h</a:t>
            </a:r>
            <a:r>
              <a:rPr lang="en-US" sz="2000" dirty="0" smtClean="0"/>
              <a:t> = f(2);</a:t>
            </a:r>
          </a:p>
          <a:p>
            <a:endParaRPr lang="en-US" sz="2000" dirty="0" smtClean="0"/>
          </a:p>
          <a:p>
            <a:r>
              <a:rPr lang="en-US" sz="2000" dirty="0" smtClean="0"/>
              <a:t>h(3)</a:t>
            </a:r>
          </a:p>
          <a:p>
            <a:endParaRPr lang="en-US" sz="2000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54275" y="5340949"/>
            <a:ext cx="553606" cy="3473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712" y="4199959"/>
            <a:ext cx="5295900" cy="1727200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>
          <a:xfrm>
            <a:off x="4396284" y="3935140"/>
            <a:ext cx="3679853" cy="819595"/>
          </a:xfrm>
          <a:custGeom>
            <a:avLst/>
            <a:gdLst>
              <a:gd name="connsiteX0" fmla="*/ 3679853 w 3679853"/>
              <a:gd name="connsiteY0" fmla="*/ 819595 h 819595"/>
              <a:gd name="connsiteX1" fmla="*/ 2833161 w 3679853"/>
              <a:gd name="connsiteY1" fmla="*/ 157406 h 819595"/>
              <a:gd name="connsiteX2" fmla="*/ 1432863 w 3679853"/>
              <a:gd name="connsiteY2" fmla="*/ 27139 h 819595"/>
              <a:gd name="connsiteX3" fmla="*/ 0 w 3679853"/>
              <a:gd name="connsiteY3" fmla="*/ 320240 h 81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853" h="819595">
                <a:moveTo>
                  <a:pt x="3679853" y="819595"/>
                </a:moveTo>
                <a:cubicBezTo>
                  <a:pt x="3443756" y="554538"/>
                  <a:pt x="3207659" y="289482"/>
                  <a:pt x="2833161" y="157406"/>
                </a:cubicBezTo>
                <a:cubicBezTo>
                  <a:pt x="2458663" y="25330"/>
                  <a:pt x="1905056" y="0"/>
                  <a:pt x="1432863" y="27139"/>
                </a:cubicBezTo>
                <a:cubicBezTo>
                  <a:pt x="960670" y="54278"/>
                  <a:pt x="0" y="320240"/>
                  <a:pt x="0" y="320240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Curved Connector 8"/>
          <p:cNvCxnSpPr/>
          <p:nvPr/>
        </p:nvCxnSpPr>
        <p:spPr>
          <a:xfrm>
            <a:off x="4960746" y="4667887"/>
            <a:ext cx="1758513" cy="14112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flipV="1">
            <a:off x="3625578" y="4287944"/>
            <a:ext cx="564461" cy="47764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122654"/>
            <a:ext cx="8229600" cy="1143000"/>
          </a:xfrm>
        </p:spPr>
        <p:txBody>
          <a:bodyPr/>
          <a:lstStyle/>
          <a:p>
            <a:r>
              <a:rPr lang="en-US" dirty="0" smtClean="0"/>
              <a:t>Semantics of local variables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122" y="4754735"/>
            <a:ext cx="7286923" cy="163122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0907" y="1302656"/>
            <a:ext cx="28375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proc </a:t>
            </a:r>
            <a:r>
              <a:rPr lang="en-US" sz="2000" dirty="0" err="1" smtClean="0"/>
              <a:t>f(n</a:t>
            </a:r>
            <a:r>
              <a:rPr lang="en-US" sz="2000" dirty="0" smtClean="0"/>
              <a:t>) {</a:t>
            </a:r>
          </a:p>
          <a:p>
            <a:r>
              <a:rPr lang="en-US" sz="2000" dirty="0" smtClean="0"/>
              <a:t>    begin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          proc </a:t>
            </a:r>
            <a:r>
              <a:rPr lang="en-US" sz="2000" dirty="0" err="1" smtClean="0"/>
              <a:t>g(m</a:t>
            </a:r>
            <a:r>
              <a:rPr lang="en-US" sz="2000" dirty="0" smtClean="0"/>
              <a:t>) { </a:t>
            </a:r>
          </a:p>
          <a:p>
            <a:r>
              <a:rPr lang="en-US" sz="2000" dirty="0" smtClean="0"/>
              <a:t>           </a:t>
            </a:r>
          </a:p>
          <a:p>
            <a:r>
              <a:rPr lang="en-US" sz="2000" dirty="0" smtClean="0"/>
              <a:t>              print </a:t>
            </a:r>
            <a:r>
              <a:rPr lang="en-US" sz="2000" dirty="0" err="1" smtClean="0"/>
              <a:t>m</a:t>
            </a:r>
            <a:r>
              <a:rPr lang="en-US" sz="2000" dirty="0" smtClean="0"/>
              <a:t> + </a:t>
            </a:r>
            <a:r>
              <a:rPr lang="en-US" sz="2000" dirty="0" err="1" smtClean="0"/>
              <a:t>n</a:t>
            </a:r>
            <a:r>
              <a:rPr lang="en-US" sz="2000" dirty="0" smtClean="0"/>
              <a:t> +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r>
              <a:rPr lang="en-US" sz="2000" dirty="0" smtClean="0"/>
              <a:t>          }</a:t>
            </a:r>
          </a:p>
          <a:p>
            <a:r>
              <a:rPr lang="en-US" sz="2000" dirty="0" smtClean="0"/>
              <a:t>    in  </a:t>
            </a:r>
          </a:p>
          <a:p>
            <a:r>
              <a:rPr lang="en-US" sz="2000" dirty="0" smtClean="0"/>
              <a:t>          </a:t>
            </a:r>
            <a:r>
              <a:rPr lang="en-US" sz="2000" dirty="0" err="1" smtClean="0"/>
              <a:t>i</a:t>
            </a:r>
            <a:r>
              <a:rPr lang="en-US" sz="2000" dirty="0" smtClean="0"/>
              <a:t> = 1;  </a:t>
            </a:r>
          </a:p>
          <a:p>
            <a:r>
              <a:rPr lang="en-US" sz="2000" dirty="0" smtClean="0"/>
              <a:t>          return </a:t>
            </a:r>
            <a:r>
              <a:rPr lang="en-US" sz="2000" dirty="0" err="1" smtClean="0"/>
              <a:t>g</a:t>
            </a:r>
            <a:endParaRPr lang="en-US" sz="2000" dirty="0" smtClean="0"/>
          </a:p>
          <a:p>
            <a:r>
              <a:rPr lang="en-US" sz="2000" dirty="0" smtClean="0"/>
              <a:t>    end</a:t>
            </a:r>
          </a:p>
          <a:p>
            <a:r>
              <a:rPr lang="en-US" sz="2000" dirty="0" smtClean="0"/>
              <a:t>};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9;   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h</a:t>
            </a:r>
            <a:r>
              <a:rPr lang="en-US" sz="2000" dirty="0" smtClean="0"/>
              <a:t> = f(2);</a:t>
            </a:r>
          </a:p>
          <a:p>
            <a:endParaRPr lang="en-US" sz="2000" dirty="0" smtClean="0"/>
          </a:p>
          <a:p>
            <a:r>
              <a:rPr lang="en-US" sz="2000" dirty="0" smtClean="0"/>
              <a:t>h(3)</a:t>
            </a:r>
          </a:p>
          <a:p>
            <a:endParaRPr lang="en-US" sz="2000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54275" y="3495429"/>
            <a:ext cx="553606" cy="3473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221266" y="4461635"/>
            <a:ext cx="3465534" cy="1112695"/>
          </a:xfrm>
          <a:custGeom>
            <a:avLst/>
            <a:gdLst>
              <a:gd name="connsiteX0" fmla="*/ 3679853 w 3679853"/>
              <a:gd name="connsiteY0" fmla="*/ 819595 h 819595"/>
              <a:gd name="connsiteX1" fmla="*/ 2833161 w 3679853"/>
              <a:gd name="connsiteY1" fmla="*/ 157406 h 819595"/>
              <a:gd name="connsiteX2" fmla="*/ 1432863 w 3679853"/>
              <a:gd name="connsiteY2" fmla="*/ 27139 h 819595"/>
              <a:gd name="connsiteX3" fmla="*/ 0 w 3679853"/>
              <a:gd name="connsiteY3" fmla="*/ 320240 h 81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853" h="819595">
                <a:moveTo>
                  <a:pt x="3679853" y="819595"/>
                </a:moveTo>
                <a:cubicBezTo>
                  <a:pt x="3443756" y="554538"/>
                  <a:pt x="3207659" y="289482"/>
                  <a:pt x="2833161" y="157406"/>
                </a:cubicBezTo>
                <a:cubicBezTo>
                  <a:pt x="2458663" y="25330"/>
                  <a:pt x="1905056" y="0"/>
                  <a:pt x="1432863" y="27139"/>
                </a:cubicBezTo>
                <a:cubicBezTo>
                  <a:pt x="960670" y="54278"/>
                  <a:pt x="0" y="320240"/>
                  <a:pt x="0" y="320240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Curved Connector 8"/>
          <p:cNvCxnSpPr/>
          <p:nvPr/>
        </p:nvCxnSpPr>
        <p:spPr>
          <a:xfrm flipV="1">
            <a:off x="5677176" y="5688314"/>
            <a:ext cx="1801935" cy="15202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2507510" y="4559335"/>
            <a:ext cx="2529221" cy="987856"/>
          </a:xfrm>
          <a:custGeom>
            <a:avLst/>
            <a:gdLst>
              <a:gd name="connsiteX0" fmla="*/ 0 w 2529221"/>
              <a:gd name="connsiteY0" fmla="*/ 987856 h 987856"/>
              <a:gd name="connsiteX1" fmla="*/ 423346 w 2529221"/>
              <a:gd name="connsiteY1" fmla="*/ 119411 h 987856"/>
              <a:gd name="connsiteX2" fmla="*/ 2529221 w 2529221"/>
              <a:gd name="connsiteY2" fmla="*/ 271389 h 987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9221" h="987856">
                <a:moveTo>
                  <a:pt x="0" y="987856"/>
                </a:moveTo>
                <a:cubicBezTo>
                  <a:pt x="904" y="613339"/>
                  <a:pt x="1809" y="238822"/>
                  <a:pt x="423346" y="119411"/>
                </a:cubicBezTo>
                <a:cubicBezTo>
                  <a:pt x="844883" y="0"/>
                  <a:pt x="2228899" y="237013"/>
                  <a:pt x="2529221" y="271389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639580" y="4885002"/>
            <a:ext cx="3732319" cy="1892487"/>
          </a:xfrm>
          <a:custGeom>
            <a:avLst/>
            <a:gdLst>
              <a:gd name="connsiteX0" fmla="*/ 3732319 w 3732319"/>
              <a:gd name="connsiteY0" fmla="*/ 1324378 h 1892487"/>
              <a:gd name="connsiteX1" fmla="*/ 2635961 w 3732319"/>
              <a:gd name="connsiteY1" fmla="*/ 1736890 h 1892487"/>
              <a:gd name="connsiteX2" fmla="*/ 432392 w 3732319"/>
              <a:gd name="connsiteY2" fmla="*/ 1736890 h 1892487"/>
              <a:gd name="connsiteX3" fmla="*/ 41611 w 3732319"/>
              <a:gd name="connsiteY3" fmla="*/ 803311 h 1892487"/>
              <a:gd name="connsiteX4" fmla="*/ 323841 w 3732319"/>
              <a:gd name="connsiteY4" fmla="*/ 0 h 189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32319" h="1892487">
                <a:moveTo>
                  <a:pt x="3732319" y="1324378"/>
                </a:moveTo>
                <a:cubicBezTo>
                  <a:pt x="3459134" y="1496258"/>
                  <a:pt x="3185949" y="1668138"/>
                  <a:pt x="2635961" y="1736890"/>
                </a:cubicBezTo>
                <a:cubicBezTo>
                  <a:pt x="2085973" y="1805642"/>
                  <a:pt x="864784" y="1892487"/>
                  <a:pt x="432392" y="1736890"/>
                </a:cubicBezTo>
                <a:cubicBezTo>
                  <a:pt x="0" y="1581294"/>
                  <a:pt x="59703" y="1092793"/>
                  <a:pt x="41611" y="803311"/>
                </a:cubicBezTo>
                <a:cubicBezTo>
                  <a:pt x="23519" y="513829"/>
                  <a:pt x="323841" y="0"/>
                  <a:pt x="323841" y="0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7200" y="1226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Semantics of local variables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421" y="4737387"/>
            <a:ext cx="7088842" cy="16505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654"/>
            <a:ext cx="8229600" cy="1143000"/>
          </a:xfrm>
        </p:spPr>
        <p:txBody>
          <a:bodyPr/>
          <a:lstStyle/>
          <a:p>
            <a:r>
              <a:rPr lang="en-US" dirty="0" smtClean="0"/>
              <a:t>Semantics of local variables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0907" y="1302656"/>
            <a:ext cx="28375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proc </a:t>
            </a:r>
            <a:r>
              <a:rPr lang="en-US" sz="2000" dirty="0" err="1" smtClean="0"/>
              <a:t>f(n</a:t>
            </a:r>
            <a:r>
              <a:rPr lang="en-US" sz="2000" dirty="0" smtClean="0"/>
              <a:t>) {</a:t>
            </a:r>
          </a:p>
          <a:p>
            <a:r>
              <a:rPr lang="en-US" sz="2000" dirty="0" smtClean="0"/>
              <a:t>    begin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          proc </a:t>
            </a:r>
            <a:r>
              <a:rPr lang="en-US" sz="2000" dirty="0" err="1" smtClean="0"/>
              <a:t>g(m</a:t>
            </a:r>
            <a:r>
              <a:rPr lang="en-US" sz="2000" dirty="0" smtClean="0"/>
              <a:t>) { </a:t>
            </a:r>
          </a:p>
          <a:p>
            <a:r>
              <a:rPr lang="en-US" sz="2000" dirty="0" smtClean="0"/>
              <a:t>           </a:t>
            </a:r>
          </a:p>
          <a:p>
            <a:r>
              <a:rPr lang="en-US" sz="2000" dirty="0" smtClean="0"/>
              <a:t>              print </a:t>
            </a:r>
            <a:r>
              <a:rPr lang="en-US" sz="2000" dirty="0" err="1" smtClean="0"/>
              <a:t>m</a:t>
            </a:r>
            <a:r>
              <a:rPr lang="en-US" sz="2000" dirty="0" smtClean="0"/>
              <a:t> + </a:t>
            </a:r>
            <a:r>
              <a:rPr lang="en-US" sz="2000" dirty="0" err="1" smtClean="0"/>
              <a:t>n</a:t>
            </a:r>
            <a:r>
              <a:rPr lang="en-US" sz="2000" dirty="0" smtClean="0"/>
              <a:t> +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r>
              <a:rPr lang="en-US" sz="2000" dirty="0" smtClean="0"/>
              <a:t>          }</a:t>
            </a:r>
          </a:p>
          <a:p>
            <a:r>
              <a:rPr lang="en-US" sz="2000" dirty="0" smtClean="0"/>
              <a:t>    in  </a:t>
            </a:r>
          </a:p>
          <a:p>
            <a:r>
              <a:rPr lang="en-US" sz="2000" dirty="0" smtClean="0"/>
              <a:t>          </a:t>
            </a:r>
            <a:r>
              <a:rPr lang="en-US" sz="2000" dirty="0" err="1" smtClean="0"/>
              <a:t>i</a:t>
            </a:r>
            <a:r>
              <a:rPr lang="en-US" sz="2000" dirty="0" smtClean="0"/>
              <a:t> = 1;  </a:t>
            </a:r>
          </a:p>
          <a:p>
            <a:r>
              <a:rPr lang="en-US" sz="2000" dirty="0" smtClean="0"/>
              <a:t>          return </a:t>
            </a:r>
            <a:r>
              <a:rPr lang="en-US" sz="2000" dirty="0" err="1" smtClean="0"/>
              <a:t>g</a:t>
            </a:r>
            <a:endParaRPr lang="en-US" sz="2000" dirty="0" smtClean="0"/>
          </a:p>
          <a:p>
            <a:r>
              <a:rPr lang="en-US" sz="2000" dirty="0" smtClean="0"/>
              <a:t>    end</a:t>
            </a:r>
          </a:p>
          <a:p>
            <a:r>
              <a:rPr lang="en-US" sz="2000" dirty="0" smtClean="0"/>
              <a:t>};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9;   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h</a:t>
            </a:r>
            <a:r>
              <a:rPr lang="en-US" sz="2000" dirty="0" smtClean="0"/>
              <a:t> = f(2);</a:t>
            </a:r>
          </a:p>
          <a:p>
            <a:endParaRPr lang="en-US" sz="2000" dirty="0" smtClean="0"/>
          </a:p>
          <a:p>
            <a:r>
              <a:rPr lang="en-US" sz="2000" dirty="0" smtClean="0"/>
              <a:t>h(3)</a:t>
            </a:r>
          </a:p>
          <a:p>
            <a:endParaRPr lang="en-US" sz="2000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54275" y="5905461"/>
            <a:ext cx="553606" cy="3473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221266" y="4146825"/>
            <a:ext cx="3465534" cy="1427506"/>
          </a:xfrm>
          <a:custGeom>
            <a:avLst/>
            <a:gdLst>
              <a:gd name="connsiteX0" fmla="*/ 3679853 w 3679853"/>
              <a:gd name="connsiteY0" fmla="*/ 819595 h 819595"/>
              <a:gd name="connsiteX1" fmla="*/ 2833161 w 3679853"/>
              <a:gd name="connsiteY1" fmla="*/ 157406 h 819595"/>
              <a:gd name="connsiteX2" fmla="*/ 1432863 w 3679853"/>
              <a:gd name="connsiteY2" fmla="*/ 27139 h 819595"/>
              <a:gd name="connsiteX3" fmla="*/ 0 w 3679853"/>
              <a:gd name="connsiteY3" fmla="*/ 320240 h 81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853" h="819595">
                <a:moveTo>
                  <a:pt x="3679853" y="819595"/>
                </a:moveTo>
                <a:cubicBezTo>
                  <a:pt x="3443756" y="554538"/>
                  <a:pt x="3207659" y="289482"/>
                  <a:pt x="2833161" y="157406"/>
                </a:cubicBezTo>
                <a:cubicBezTo>
                  <a:pt x="2458663" y="25330"/>
                  <a:pt x="1905056" y="0"/>
                  <a:pt x="1432863" y="27139"/>
                </a:cubicBezTo>
                <a:cubicBezTo>
                  <a:pt x="960670" y="54278"/>
                  <a:pt x="0" y="320240"/>
                  <a:pt x="0" y="320240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Curved Connector 8"/>
          <p:cNvCxnSpPr/>
          <p:nvPr/>
        </p:nvCxnSpPr>
        <p:spPr>
          <a:xfrm flipV="1">
            <a:off x="5677176" y="5688314"/>
            <a:ext cx="1801935" cy="15202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2377250" y="4559336"/>
            <a:ext cx="2659481" cy="694756"/>
          </a:xfrm>
          <a:custGeom>
            <a:avLst/>
            <a:gdLst>
              <a:gd name="connsiteX0" fmla="*/ 0 w 2529221"/>
              <a:gd name="connsiteY0" fmla="*/ 987856 h 987856"/>
              <a:gd name="connsiteX1" fmla="*/ 423346 w 2529221"/>
              <a:gd name="connsiteY1" fmla="*/ 119411 h 987856"/>
              <a:gd name="connsiteX2" fmla="*/ 2529221 w 2529221"/>
              <a:gd name="connsiteY2" fmla="*/ 271389 h 987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9221" h="987856">
                <a:moveTo>
                  <a:pt x="0" y="987856"/>
                </a:moveTo>
                <a:cubicBezTo>
                  <a:pt x="904" y="613339"/>
                  <a:pt x="1809" y="238822"/>
                  <a:pt x="423346" y="119411"/>
                </a:cubicBezTo>
                <a:cubicBezTo>
                  <a:pt x="844883" y="0"/>
                  <a:pt x="2228899" y="237013"/>
                  <a:pt x="2529221" y="271389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639580" y="4885002"/>
            <a:ext cx="3732319" cy="1892487"/>
          </a:xfrm>
          <a:custGeom>
            <a:avLst/>
            <a:gdLst>
              <a:gd name="connsiteX0" fmla="*/ 3732319 w 3732319"/>
              <a:gd name="connsiteY0" fmla="*/ 1324378 h 1892487"/>
              <a:gd name="connsiteX1" fmla="*/ 2635961 w 3732319"/>
              <a:gd name="connsiteY1" fmla="*/ 1736890 h 1892487"/>
              <a:gd name="connsiteX2" fmla="*/ 432392 w 3732319"/>
              <a:gd name="connsiteY2" fmla="*/ 1736890 h 1892487"/>
              <a:gd name="connsiteX3" fmla="*/ 41611 w 3732319"/>
              <a:gd name="connsiteY3" fmla="*/ 803311 h 1892487"/>
              <a:gd name="connsiteX4" fmla="*/ 323841 w 3732319"/>
              <a:gd name="connsiteY4" fmla="*/ 0 h 189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32319" h="1892487">
                <a:moveTo>
                  <a:pt x="3732319" y="1324378"/>
                </a:moveTo>
                <a:cubicBezTo>
                  <a:pt x="3459134" y="1496258"/>
                  <a:pt x="3185949" y="1668138"/>
                  <a:pt x="2635961" y="1736890"/>
                </a:cubicBezTo>
                <a:cubicBezTo>
                  <a:pt x="2085973" y="1805642"/>
                  <a:pt x="864784" y="1892487"/>
                  <a:pt x="432392" y="1736890"/>
                </a:cubicBezTo>
                <a:cubicBezTo>
                  <a:pt x="0" y="1581294"/>
                  <a:pt x="59703" y="1092793"/>
                  <a:pt x="41611" y="803311"/>
                </a:cubicBezTo>
                <a:cubicBezTo>
                  <a:pt x="23519" y="513829"/>
                  <a:pt x="323841" y="0"/>
                  <a:pt x="323841" y="0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654"/>
            <a:ext cx="8229600" cy="1143000"/>
          </a:xfrm>
        </p:spPr>
        <p:txBody>
          <a:bodyPr/>
          <a:lstStyle/>
          <a:p>
            <a:r>
              <a:rPr lang="en-US" dirty="0" smtClean="0"/>
              <a:t>Semantics of local variables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0907" y="1302656"/>
            <a:ext cx="28375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proc </a:t>
            </a:r>
            <a:r>
              <a:rPr lang="en-US" sz="2000" dirty="0" err="1" smtClean="0"/>
              <a:t>f(n</a:t>
            </a:r>
            <a:r>
              <a:rPr lang="en-US" sz="2000" dirty="0" smtClean="0"/>
              <a:t>) {</a:t>
            </a:r>
          </a:p>
          <a:p>
            <a:r>
              <a:rPr lang="en-US" sz="2000" dirty="0" smtClean="0"/>
              <a:t>    begin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          proc </a:t>
            </a:r>
            <a:r>
              <a:rPr lang="en-US" sz="2000" dirty="0" err="1" smtClean="0"/>
              <a:t>g(m</a:t>
            </a:r>
            <a:r>
              <a:rPr lang="en-US" sz="2000" dirty="0" smtClean="0"/>
              <a:t>) { </a:t>
            </a:r>
          </a:p>
          <a:p>
            <a:r>
              <a:rPr lang="en-US" sz="2000" dirty="0" smtClean="0"/>
              <a:t>           </a:t>
            </a:r>
          </a:p>
          <a:p>
            <a:r>
              <a:rPr lang="en-US" sz="2000" dirty="0" smtClean="0"/>
              <a:t>              print </a:t>
            </a:r>
            <a:r>
              <a:rPr lang="en-US" sz="2000" dirty="0" err="1" smtClean="0"/>
              <a:t>m</a:t>
            </a:r>
            <a:r>
              <a:rPr lang="en-US" sz="2000" dirty="0" smtClean="0"/>
              <a:t> + </a:t>
            </a:r>
            <a:r>
              <a:rPr lang="en-US" sz="2000" dirty="0" err="1" smtClean="0"/>
              <a:t>n</a:t>
            </a:r>
            <a:r>
              <a:rPr lang="en-US" sz="2000" dirty="0" smtClean="0"/>
              <a:t> +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r>
              <a:rPr lang="en-US" sz="2000" dirty="0" smtClean="0"/>
              <a:t>          }</a:t>
            </a:r>
          </a:p>
          <a:p>
            <a:r>
              <a:rPr lang="en-US" sz="2000" dirty="0" smtClean="0"/>
              <a:t>    in  </a:t>
            </a:r>
          </a:p>
          <a:p>
            <a:r>
              <a:rPr lang="en-US" sz="2000" dirty="0" smtClean="0"/>
              <a:t>          </a:t>
            </a:r>
            <a:r>
              <a:rPr lang="en-US" sz="2000" dirty="0" err="1" smtClean="0"/>
              <a:t>i</a:t>
            </a:r>
            <a:r>
              <a:rPr lang="en-US" sz="2000" dirty="0" smtClean="0"/>
              <a:t> = 1;  </a:t>
            </a:r>
          </a:p>
          <a:p>
            <a:r>
              <a:rPr lang="en-US" sz="2000" dirty="0" smtClean="0"/>
              <a:t>          return </a:t>
            </a:r>
            <a:r>
              <a:rPr lang="en-US" sz="2000" dirty="0" err="1" smtClean="0"/>
              <a:t>g</a:t>
            </a:r>
            <a:endParaRPr lang="en-US" sz="2000" dirty="0" smtClean="0"/>
          </a:p>
          <a:p>
            <a:r>
              <a:rPr lang="en-US" sz="2000" dirty="0" smtClean="0"/>
              <a:t>    end</a:t>
            </a:r>
          </a:p>
          <a:p>
            <a:r>
              <a:rPr lang="en-US" sz="2000" dirty="0" smtClean="0"/>
              <a:t>};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9;   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h</a:t>
            </a:r>
            <a:r>
              <a:rPr lang="en-US" sz="2000" dirty="0" smtClean="0"/>
              <a:t> = f(2);</a:t>
            </a:r>
          </a:p>
          <a:p>
            <a:endParaRPr lang="en-US" sz="2000" dirty="0" smtClean="0"/>
          </a:p>
          <a:p>
            <a:r>
              <a:rPr lang="en-US" sz="2000" dirty="0" smtClean="0"/>
              <a:t>h(3)</a:t>
            </a:r>
          </a:p>
          <a:p>
            <a:endParaRPr lang="en-US" sz="2000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54275" y="2366405"/>
            <a:ext cx="553606" cy="3473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746" y="4374805"/>
            <a:ext cx="6691572" cy="1856300"/>
          </a:xfrm>
          <a:prstGeom prst="rect">
            <a:avLst/>
          </a:prstGeom>
        </p:spPr>
      </p:pic>
      <p:sp>
        <p:nvSpPr>
          <p:cNvPr id="15" name="Freeform 14"/>
          <p:cNvSpPr/>
          <p:nvPr/>
        </p:nvSpPr>
        <p:spPr>
          <a:xfrm>
            <a:off x="3050261" y="4105211"/>
            <a:ext cx="4276880" cy="888347"/>
          </a:xfrm>
          <a:custGeom>
            <a:avLst/>
            <a:gdLst>
              <a:gd name="connsiteX0" fmla="*/ 0 w 4276880"/>
              <a:gd name="connsiteY0" fmla="*/ 888347 h 888347"/>
              <a:gd name="connsiteX1" fmla="*/ 260521 w 4276880"/>
              <a:gd name="connsiteY1" fmla="*/ 269580 h 888347"/>
              <a:gd name="connsiteX2" fmla="*/ 1259183 w 4276880"/>
              <a:gd name="connsiteY2" fmla="*/ 30757 h 888347"/>
              <a:gd name="connsiteX3" fmla="*/ 2746321 w 4276880"/>
              <a:gd name="connsiteY3" fmla="*/ 85035 h 888347"/>
              <a:gd name="connsiteX4" fmla="*/ 4276880 w 4276880"/>
              <a:gd name="connsiteY4" fmla="*/ 334713 h 888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76880" h="888347">
                <a:moveTo>
                  <a:pt x="0" y="888347"/>
                </a:moveTo>
                <a:cubicBezTo>
                  <a:pt x="25328" y="650429"/>
                  <a:pt x="50657" y="412512"/>
                  <a:pt x="260521" y="269580"/>
                </a:cubicBezTo>
                <a:cubicBezTo>
                  <a:pt x="470385" y="126648"/>
                  <a:pt x="844883" y="61514"/>
                  <a:pt x="1259183" y="30757"/>
                </a:cubicBezTo>
                <a:cubicBezTo>
                  <a:pt x="1673483" y="0"/>
                  <a:pt x="2243372" y="34376"/>
                  <a:pt x="2746321" y="85035"/>
                </a:cubicBezTo>
                <a:cubicBezTo>
                  <a:pt x="3249270" y="135694"/>
                  <a:pt x="4276880" y="334713"/>
                  <a:pt x="4276880" y="334713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416656" y="4155870"/>
            <a:ext cx="3006842" cy="848543"/>
          </a:xfrm>
          <a:custGeom>
            <a:avLst/>
            <a:gdLst>
              <a:gd name="connsiteX0" fmla="*/ 3006842 w 3006842"/>
              <a:gd name="connsiteY0" fmla="*/ 848543 h 848543"/>
              <a:gd name="connsiteX1" fmla="*/ 2344685 w 3006842"/>
              <a:gd name="connsiteY1" fmla="*/ 208065 h 848543"/>
              <a:gd name="connsiteX2" fmla="*/ 1422008 w 3006842"/>
              <a:gd name="connsiteY2" fmla="*/ 12665 h 848543"/>
              <a:gd name="connsiteX3" fmla="*/ 0 w 3006842"/>
              <a:gd name="connsiteY3" fmla="*/ 284054 h 848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6842" h="848543">
                <a:moveTo>
                  <a:pt x="3006842" y="848543"/>
                </a:moveTo>
                <a:cubicBezTo>
                  <a:pt x="2807833" y="597960"/>
                  <a:pt x="2608824" y="347378"/>
                  <a:pt x="2344685" y="208065"/>
                </a:cubicBezTo>
                <a:cubicBezTo>
                  <a:pt x="2080546" y="68752"/>
                  <a:pt x="1812789" y="0"/>
                  <a:pt x="1422008" y="12665"/>
                </a:cubicBezTo>
                <a:cubicBezTo>
                  <a:pt x="1031227" y="25330"/>
                  <a:pt x="233383" y="240632"/>
                  <a:pt x="0" y="284054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012269" y="4526769"/>
            <a:ext cx="3511600" cy="1666328"/>
          </a:xfrm>
          <a:custGeom>
            <a:avLst/>
            <a:gdLst>
              <a:gd name="connsiteX0" fmla="*/ 3511600 w 3511600"/>
              <a:gd name="connsiteY0" fmla="*/ 1194111 h 1666328"/>
              <a:gd name="connsiteX1" fmla="*/ 2588923 w 3511600"/>
              <a:gd name="connsiteY1" fmla="*/ 1563200 h 1666328"/>
              <a:gd name="connsiteX2" fmla="*/ 711004 w 3511600"/>
              <a:gd name="connsiteY2" fmla="*/ 1617478 h 1666328"/>
              <a:gd name="connsiteX3" fmla="*/ 59703 w 3511600"/>
              <a:gd name="connsiteY3" fmla="*/ 1270100 h 1666328"/>
              <a:gd name="connsiteX4" fmla="*/ 352788 w 3511600"/>
              <a:gd name="connsiteY4" fmla="*/ 0 h 1666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1600" h="1666328">
                <a:moveTo>
                  <a:pt x="3511600" y="1194111"/>
                </a:moveTo>
                <a:cubicBezTo>
                  <a:pt x="3283644" y="1343375"/>
                  <a:pt x="3055689" y="1492639"/>
                  <a:pt x="2588923" y="1563200"/>
                </a:cubicBezTo>
                <a:cubicBezTo>
                  <a:pt x="2122157" y="1633761"/>
                  <a:pt x="1132541" y="1666328"/>
                  <a:pt x="711004" y="1617478"/>
                </a:cubicBezTo>
                <a:cubicBezTo>
                  <a:pt x="289467" y="1568628"/>
                  <a:pt x="119406" y="1539680"/>
                  <a:pt x="59703" y="1270100"/>
                </a:cubicBezTo>
                <a:cubicBezTo>
                  <a:pt x="0" y="1000520"/>
                  <a:pt x="298513" y="180926"/>
                  <a:pt x="352788" y="0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7700" y="1252538"/>
            <a:ext cx="787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D ::=  </a:t>
            </a:r>
            <a:r>
              <a:rPr lang="en-US" sz="2800" dirty="0" err="1" smtClean="0"/>
              <a:t>int</a:t>
            </a:r>
            <a:r>
              <a:rPr lang="en-US" sz="2800" dirty="0" smtClean="0"/>
              <a:t> I  |  D1 ; D2  |  </a:t>
            </a:r>
            <a:r>
              <a:rPr lang="en-US" sz="2800" dirty="0" smtClean="0">
                <a:solidFill>
                  <a:srgbClr val="FF0000"/>
                </a:solidFill>
              </a:rPr>
              <a:t>proc I = C end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/>
              <a:t> ::=  I = E  |  C1 ; C2  |  while E { C }  |  print E  |  </a:t>
            </a:r>
            <a:r>
              <a:rPr lang="en-US" sz="2800" dirty="0" smtClean="0">
                <a:solidFill>
                  <a:srgbClr val="FF0000"/>
                </a:solidFill>
              </a:rPr>
              <a:t>I()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" y="2751157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ans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;</a:t>
            </a:r>
          </a:p>
          <a:p>
            <a:r>
              <a:rPr lang="en-US" dirty="0" smtClean="0"/>
              <a:t>proc factorial =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</a:t>
            </a:r>
            <a:r>
              <a:rPr lang="en-US" dirty="0" smtClean="0"/>
              <a:t> = 0;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ans</a:t>
            </a:r>
            <a:r>
              <a:rPr lang="en-US" dirty="0" smtClean="0"/>
              <a:t> = 1;</a:t>
            </a:r>
          </a:p>
          <a:p>
            <a:r>
              <a:rPr lang="en-US" dirty="0" smtClean="0"/>
              <a:t>    while </a:t>
            </a:r>
            <a:r>
              <a:rPr lang="en-US" dirty="0" err="1" smtClean="0"/>
              <a:t>i</a:t>
            </a:r>
            <a:r>
              <a:rPr lang="en-US" dirty="0" smtClean="0"/>
              <a:t> != </a:t>
            </a:r>
            <a:r>
              <a:rPr lang="en-US" dirty="0" err="1" smtClean="0"/>
              <a:t>n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r>
              <a:rPr lang="en-US" dirty="0" smtClean="0"/>
              <a:t> + 1;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ans</a:t>
            </a:r>
            <a:r>
              <a:rPr lang="en-US" dirty="0" smtClean="0"/>
              <a:t> = </a:t>
            </a:r>
            <a:r>
              <a:rPr lang="en-US" dirty="0" err="1" smtClean="0"/>
              <a:t>ans</a:t>
            </a:r>
            <a:r>
              <a:rPr lang="en-US" dirty="0" smtClean="0"/>
              <a:t> *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  end;</a:t>
            </a:r>
          </a:p>
          <a:p>
            <a:r>
              <a:rPr lang="en-US" dirty="0" err="1" smtClean="0"/>
              <a:t>n</a:t>
            </a:r>
            <a:r>
              <a:rPr lang="en-US" dirty="0" smtClean="0"/>
              <a:t> = 4;</a:t>
            </a:r>
          </a:p>
          <a:p>
            <a:r>
              <a:rPr lang="en-US" dirty="0" smtClean="0"/>
              <a:t>factorial();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ans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03600" y="3326527"/>
            <a:ext cx="4572000" cy="2862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n</a:t>
            </a:r>
            <a:r>
              <a:rPr lang="en-US" dirty="0" smtClean="0"/>
              <a:t> = 4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factorial() +--&gt; # factorial's body commences: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                  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= 0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                   </a:t>
            </a:r>
            <a:r>
              <a:rPr lang="en-US" dirty="0" err="1" smtClean="0">
                <a:solidFill>
                  <a:srgbClr val="0000FF"/>
                </a:solidFill>
              </a:rPr>
              <a:t>ans</a:t>
            </a:r>
            <a:r>
              <a:rPr lang="en-US" dirty="0" smtClean="0">
                <a:solidFill>
                  <a:srgbClr val="0000FF"/>
                </a:solidFill>
              </a:rPr>
              <a:t> = 1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                   while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!= </a:t>
            </a:r>
            <a:r>
              <a:rPr lang="en-US" dirty="0" err="1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 {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                           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=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+ 1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                            </a:t>
            </a:r>
            <a:r>
              <a:rPr lang="en-US" dirty="0" err="1" smtClean="0">
                <a:solidFill>
                  <a:srgbClr val="0000FF"/>
                </a:solidFill>
              </a:rPr>
              <a:t>ans</a:t>
            </a:r>
            <a:r>
              <a:rPr lang="en-US" dirty="0" smtClean="0">
                <a:solidFill>
                  <a:srgbClr val="0000FF"/>
                </a:solidFill>
              </a:rPr>
              <a:t> = </a:t>
            </a:r>
            <a:r>
              <a:rPr lang="en-US" dirty="0" err="1" smtClean="0">
                <a:solidFill>
                  <a:srgbClr val="0000FF"/>
                </a:solidFill>
              </a:rPr>
              <a:t>ans</a:t>
            </a:r>
            <a:r>
              <a:rPr lang="en-US" dirty="0" smtClean="0">
                <a:solidFill>
                  <a:srgbClr val="0000FF"/>
                </a:solidFill>
              </a:rPr>
              <a:t> *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                   }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&lt; -----------+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ans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1572825" y="4129475"/>
            <a:ext cx="2289950" cy="1828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9606" y="72116"/>
            <a:ext cx="8573094" cy="6740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begin</a:t>
            </a:r>
          </a:p>
          <a:p>
            <a:r>
              <a:rPr lang="en-US" dirty="0" smtClean="0"/>
              <a:t>     fun </a:t>
            </a:r>
            <a:r>
              <a:rPr lang="en-US" dirty="0" err="1" smtClean="0"/>
              <a:t>compose(int</a:t>
            </a:r>
            <a:r>
              <a:rPr lang="en-US" dirty="0" smtClean="0"/>
              <a:t>-&gt;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-&gt;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   begin</a:t>
            </a:r>
          </a:p>
          <a:p>
            <a:r>
              <a:rPr lang="en-US" dirty="0" smtClean="0"/>
              <a:t>              fun </a:t>
            </a:r>
            <a:r>
              <a:rPr lang="en-US" dirty="0" err="1" smtClean="0"/>
              <a:t>comp_fg(int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) { </a:t>
            </a:r>
          </a:p>
          <a:p>
            <a:r>
              <a:rPr lang="en-US" dirty="0" smtClean="0"/>
              <a:t>                      </a:t>
            </a:r>
            <a:r>
              <a:rPr lang="en-US" dirty="0" err="1" smtClean="0"/>
              <a:t>g(f(x</a:t>
            </a:r>
            <a:r>
              <a:rPr lang="en-US" dirty="0" smtClean="0"/>
              <a:t>))</a:t>
            </a:r>
          </a:p>
          <a:p>
            <a:r>
              <a:rPr lang="en-US" dirty="0" smtClean="0"/>
              <a:t>              }</a:t>
            </a:r>
          </a:p>
          <a:p>
            <a:r>
              <a:rPr lang="en-US" dirty="0" smtClean="0"/>
              <a:t>         in  </a:t>
            </a:r>
          </a:p>
          <a:p>
            <a:r>
              <a:rPr lang="en-US" dirty="0" smtClean="0"/>
              <a:t>               </a:t>
            </a:r>
            <a:r>
              <a:rPr lang="en-US" dirty="0" err="1" smtClean="0"/>
              <a:t>comp_fg</a:t>
            </a:r>
            <a:endParaRPr lang="en-US" dirty="0" smtClean="0"/>
          </a:p>
          <a:p>
            <a:r>
              <a:rPr lang="en-US" dirty="0" smtClean="0"/>
              <a:t>         end</a:t>
            </a:r>
          </a:p>
          <a:p>
            <a:r>
              <a:rPr lang="en-US" dirty="0" smtClean="0"/>
              <a:t>     };</a:t>
            </a:r>
          </a:p>
          <a:p>
            <a:r>
              <a:rPr lang="en-US" dirty="0" smtClean="0"/>
              <a:t>     fun add (int </a:t>
            </a:r>
            <a:r>
              <a:rPr lang="en-US" dirty="0" err="1" smtClean="0"/>
              <a:t>x</a:t>
            </a:r>
            <a:r>
              <a:rPr lang="en-US" dirty="0" smtClean="0"/>
              <a:t>){</a:t>
            </a:r>
          </a:p>
          <a:p>
            <a:r>
              <a:rPr lang="en-US" dirty="0" smtClean="0"/>
              <a:t>          begin</a:t>
            </a:r>
          </a:p>
          <a:p>
            <a:r>
              <a:rPr lang="en-US" dirty="0" smtClean="0"/>
              <a:t>                fun </a:t>
            </a:r>
            <a:r>
              <a:rPr lang="en-US" dirty="0" err="1" smtClean="0"/>
              <a:t>addx(int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){</a:t>
            </a:r>
          </a:p>
          <a:p>
            <a:r>
              <a:rPr lang="en-US" dirty="0" smtClean="0"/>
              <a:t>                      </a:t>
            </a:r>
            <a:r>
              <a:rPr lang="en-US" dirty="0" err="1" smtClean="0"/>
              <a:t>x+y</a:t>
            </a:r>
            <a:endParaRPr lang="en-US" dirty="0" smtClean="0"/>
          </a:p>
          <a:p>
            <a:r>
              <a:rPr lang="en-US" dirty="0" smtClean="0"/>
              <a:t>                }</a:t>
            </a:r>
          </a:p>
          <a:p>
            <a:r>
              <a:rPr lang="en-US" dirty="0" smtClean="0"/>
              <a:t>          in</a:t>
            </a:r>
          </a:p>
          <a:p>
            <a:r>
              <a:rPr lang="en-US" dirty="0" smtClean="0"/>
              <a:t>               </a:t>
            </a:r>
            <a:r>
              <a:rPr lang="en-US" dirty="0" err="1" smtClean="0"/>
              <a:t>addx</a:t>
            </a:r>
            <a:endParaRPr lang="en-US" dirty="0" smtClean="0"/>
          </a:p>
          <a:p>
            <a:r>
              <a:rPr lang="en-US" dirty="0" smtClean="0"/>
              <a:t>          end</a:t>
            </a:r>
          </a:p>
          <a:p>
            <a:r>
              <a:rPr lang="en-US" dirty="0" smtClean="0"/>
              <a:t>     }</a:t>
            </a:r>
            <a:endParaRPr lang="en-US" dirty="0" smtClean="0"/>
          </a:p>
          <a:p>
            <a:r>
              <a:rPr lang="en-US" dirty="0" smtClean="0"/>
              <a:t>In</a:t>
            </a:r>
          </a:p>
          <a:p>
            <a:r>
              <a:rPr lang="en-US" dirty="0" smtClean="0"/>
              <a:t>     add2= add(2);</a:t>
            </a:r>
            <a:r>
              <a:rPr lang="en-US" dirty="0" smtClean="0"/>
              <a:t>   </a:t>
            </a:r>
            <a:endParaRPr lang="en-US" dirty="0" smtClean="0"/>
          </a:p>
          <a:p>
            <a:r>
              <a:rPr lang="en-US" dirty="0" smtClean="0"/>
              <a:t>     add4 = compose(</a:t>
            </a:r>
            <a:r>
              <a:rPr lang="en-US" dirty="0" smtClean="0"/>
              <a:t>add2, add2)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print add4(1);</a:t>
            </a:r>
          </a:p>
          <a:p>
            <a:r>
              <a:rPr lang="en-US" dirty="0" smtClean="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(Pure) 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41400" y="1435100"/>
            <a:ext cx="73533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</a:t>
            </a:r>
            <a:r>
              <a:rPr lang="en-US" sz="2800" dirty="0" smtClean="0"/>
              <a:t> ::=  N  |  E1 + E2  |  E1 != E2  |  I  |  </a:t>
            </a:r>
            <a:r>
              <a:rPr lang="en-US" sz="2800" dirty="0" smtClean="0">
                <a:solidFill>
                  <a:srgbClr val="FF0000"/>
                </a:solidFill>
              </a:rPr>
              <a:t>I()</a:t>
            </a:r>
          </a:p>
          <a:p>
            <a:endParaRPr lang="en-US" sz="2800" dirty="0" smtClean="0"/>
          </a:p>
          <a:p>
            <a:r>
              <a:rPr lang="en-US" sz="2800" dirty="0" smtClean="0"/>
              <a:t>D ::=  </a:t>
            </a:r>
            <a:r>
              <a:rPr lang="en-US" sz="2800" dirty="0" err="1" smtClean="0"/>
              <a:t>int</a:t>
            </a:r>
            <a:r>
              <a:rPr lang="en-US" sz="2800" dirty="0" smtClean="0"/>
              <a:t> I  |  D1 ; D2  |  proc I = C  |  </a:t>
            </a:r>
            <a:r>
              <a:rPr lang="en-US" sz="2800" dirty="0" smtClean="0">
                <a:solidFill>
                  <a:srgbClr val="FF0000"/>
                </a:solidFill>
              </a:rPr>
              <a:t>fun I = 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85900" y="34290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;</a:t>
            </a:r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= 0;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fun </a:t>
            </a:r>
            <a:r>
              <a:rPr lang="en-US" sz="2400" dirty="0" err="1" smtClean="0">
                <a:solidFill>
                  <a:srgbClr val="0000FF"/>
                </a:solidFill>
              </a:rPr>
              <a:t>f</a:t>
            </a:r>
            <a:r>
              <a:rPr lang="en-US" sz="2400" dirty="0" smtClean="0">
                <a:solidFill>
                  <a:srgbClr val="0000FF"/>
                </a:solidFill>
              </a:rPr>
              <a:t> = (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solidFill>
                  <a:srgbClr val="0000FF"/>
                </a:solidFill>
              </a:rPr>
              <a:t> + 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solidFill>
                  <a:srgbClr val="0000FF"/>
                </a:solidFill>
              </a:rPr>
              <a:t>) + 1</a:t>
            </a:r>
            <a:r>
              <a:rPr lang="en-US" sz="2400" dirty="0" smtClean="0"/>
              <a:t>;</a:t>
            </a:r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= </a:t>
            </a:r>
            <a:r>
              <a:rPr lang="en-US" sz="2400" dirty="0" err="1" smtClean="0"/>
              <a:t>i</a:t>
            </a:r>
            <a:r>
              <a:rPr lang="en-US" sz="2400" dirty="0" smtClean="0"/>
              <a:t> + 1;</a:t>
            </a:r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= </a:t>
            </a:r>
            <a:r>
              <a:rPr lang="en-US" sz="2400" dirty="0" err="1" smtClean="0">
                <a:solidFill>
                  <a:srgbClr val="0000FF"/>
                </a:solidFill>
              </a:rPr>
              <a:t>f</a:t>
            </a:r>
            <a:r>
              <a:rPr lang="en-US" sz="2400" dirty="0" smtClean="0">
                <a:solidFill>
                  <a:srgbClr val="0000FF"/>
                </a:solidFill>
              </a:rPr>
              <a:t>()</a:t>
            </a:r>
            <a:r>
              <a:rPr lang="en-US" sz="2400" dirty="0" smtClean="0"/>
              <a:t> + </a:t>
            </a:r>
            <a:r>
              <a:rPr lang="en-US" sz="2400" dirty="0" err="1" smtClean="0">
                <a:solidFill>
                  <a:srgbClr val="0000FF"/>
                </a:solidFill>
              </a:rPr>
              <a:t>f</a:t>
            </a:r>
            <a:r>
              <a:rPr lang="en-US" sz="2400" dirty="0" smtClean="0">
                <a:solidFill>
                  <a:srgbClr val="0000FF"/>
                </a:solidFill>
              </a:rPr>
              <a:t>()</a:t>
            </a:r>
            <a:r>
              <a:rPr lang="en-US" sz="2400" dirty="0" smtClean="0"/>
              <a:t> - </a:t>
            </a:r>
            <a:r>
              <a:rPr lang="en-US" sz="2400" dirty="0" err="1" smtClean="0"/>
              <a:t>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454573" y="6079113"/>
            <a:ext cx="404469" cy="255525"/>
          </a:xfrm>
          <a:prstGeom prst="roundRect">
            <a:avLst/>
          </a:prstGeom>
          <a:noFill/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/>
          <a:lstStyle/>
          <a:p>
            <a:r>
              <a:rPr lang="en-US" dirty="0" smtClean="0"/>
              <a:t>Parameterization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1231900"/>
            <a:ext cx="7848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E ::=  N  |  E1 + E2  |  E1 != E2  |  I</a:t>
            </a:r>
          </a:p>
          <a:p>
            <a:endParaRPr lang="en-US" sz="2800" dirty="0" smtClean="0"/>
          </a:p>
          <a:p>
            <a:r>
              <a:rPr lang="en-US" sz="2800" dirty="0" smtClean="0"/>
              <a:t>C ::=  I = E  |  C1 ; C2  |  while E { C }  |  print I  |  </a:t>
            </a:r>
            <a:r>
              <a:rPr lang="en-US" sz="2800" dirty="0" smtClean="0">
                <a:solidFill>
                  <a:srgbClr val="FF0000"/>
                </a:solidFill>
              </a:rPr>
              <a:t>I(E)</a:t>
            </a:r>
          </a:p>
          <a:p>
            <a:endParaRPr lang="en-US" sz="2800" dirty="0" smtClean="0"/>
          </a:p>
          <a:p>
            <a:r>
              <a:rPr lang="en-US" sz="2800" dirty="0" smtClean="0"/>
              <a:t>D ::=  </a:t>
            </a:r>
            <a:r>
              <a:rPr lang="en-US" sz="2800" dirty="0" err="1" smtClean="0"/>
              <a:t>int</a:t>
            </a:r>
            <a:r>
              <a:rPr lang="en-US" sz="2800" dirty="0" smtClean="0"/>
              <a:t> I  |  D1 ; D2  |  </a:t>
            </a:r>
            <a:r>
              <a:rPr lang="en-US" sz="2800" dirty="0" smtClean="0">
                <a:solidFill>
                  <a:srgbClr val="FF0000"/>
                </a:solidFill>
              </a:rPr>
              <a:t>proc I1(I2) { C }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9800" y="3529469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ans</a:t>
            </a:r>
            <a:r>
              <a:rPr lang="en-US" dirty="0" smtClean="0"/>
              <a:t>;</a:t>
            </a:r>
          </a:p>
          <a:p>
            <a:r>
              <a:rPr lang="en-US" dirty="0" smtClean="0"/>
              <a:t>proc </a:t>
            </a:r>
            <a:r>
              <a:rPr lang="en-US" dirty="0" err="1" smtClean="0"/>
              <a:t>fact(n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ans</a:t>
            </a:r>
            <a:r>
              <a:rPr lang="en-US" dirty="0" smtClean="0"/>
              <a:t> = 1</a:t>
            </a:r>
          </a:p>
          <a:p>
            <a:r>
              <a:rPr lang="en-US" dirty="0" smtClean="0"/>
              <a:t>    while </a:t>
            </a:r>
            <a:r>
              <a:rPr lang="en-US" dirty="0" err="1" smtClean="0"/>
              <a:t>n</a:t>
            </a:r>
            <a:r>
              <a:rPr lang="en-US" dirty="0" smtClean="0"/>
              <a:t> != 0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ans</a:t>
            </a:r>
            <a:r>
              <a:rPr lang="en-US" dirty="0" smtClean="0"/>
              <a:t> = </a:t>
            </a:r>
            <a:r>
              <a:rPr lang="en-US" dirty="0" err="1" smtClean="0"/>
              <a:t>ans</a:t>
            </a:r>
            <a:r>
              <a:rPr lang="en-US" dirty="0" smtClean="0"/>
              <a:t> * </a:t>
            </a:r>
            <a:r>
              <a:rPr lang="en-US" dirty="0" err="1" smtClean="0"/>
              <a:t>n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n</a:t>
            </a:r>
            <a:r>
              <a:rPr lang="en-US" dirty="0" smtClean="0"/>
              <a:t> = </a:t>
            </a:r>
            <a:r>
              <a:rPr lang="en-US" dirty="0" err="1" smtClean="0"/>
              <a:t>n</a:t>
            </a:r>
            <a:r>
              <a:rPr lang="en-US" dirty="0" smtClean="0"/>
              <a:t> - 1</a:t>
            </a:r>
          </a:p>
          <a:p>
            <a:r>
              <a:rPr lang="en-US" dirty="0" smtClean="0"/>
              <a:t>    }};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x</a:t>
            </a:r>
            <a:r>
              <a:rPr lang="en-US" dirty="0" smtClean="0"/>
              <a:t> = 2;</a:t>
            </a:r>
          </a:p>
          <a:p>
            <a:r>
              <a:rPr lang="en-US" dirty="0" err="1" smtClean="0"/>
              <a:t>fact(x</a:t>
            </a:r>
            <a:r>
              <a:rPr lang="en-US" dirty="0" smtClean="0"/>
              <a:t> + </a:t>
            </a:r>
            <a:r>
              <a:rPr lang="en-US" dirty="0" err="1" smtClean="0"/>
              <a:t>x</a:t>
            </a:r>
            <a:r>
              <a:rPr lang="en-US" dirty="0" smtClean="0"/>
              <a:t>);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ans</a:t>
            </a:r>
            <a:endParaRPr lang="en-US" dirty="0"/>
          </a:p>
        </p:txBody>
      </p:sp>
      <p:sp>
        <p:nvSpPr>
          <p:cNvPr id="7" name="Line Callout 2 6"/>
          <p:cNvSpPr/>
          <p:nvPr/>
        </p:nvSpPr>
        <p:spPr>
          <a:xfrm>
            <a:off x="2758465" y="3658322"/>
            <a:ext cx="6385535" cy="2203680"/>
          </a:xfrm>
          <a:prstGeom prst="borderCallout2">
            <a:avLst>
              <a:gd name="adj1" fmla="val 23572"/>
              <a:gd name="adj2" fmla="val -173"/>
              <a:gd name="adj3" fmla="val 39644"/>
              <a:gd name="adj4" fmla="val -2388"/>
              <a:gd name="adj5" fmla="val 107955"/>
              <a:gd name="adj6" fmla="val -1555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smtClean="0"/>
              <a:t>Eager evaluation:</a:t>
            </a:r>
            <a:r>
              <a:rPr lang="en-US" dirty="0" smtClean="0"/>
              <a:t> the argument is evaluated before passing to the function body; This is also called “strict”, or call-by-value.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Lazy evaluation:</a:t>
            </a:r>
            <a:r>
              <a:rPr lang="en-US" dirty="0" smtClean="0"/>
              <a:t> the argument is passed to the function body as an expression and only evaluated when needed; This is also called “call-by-name” or “call-by-need”.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notions about functions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 function can be used as a value in the language, we say that the language supports “first-order functions”.</a:t>
            </a:r>
          </a:p>
          <a:p>
            <a:pPr lvl="1"/>
            <a:r>
              <a:rPr lang="en-US" dirty="0" smtClean="0"/>
              <a:t>A function can be passed to another function as a parameter</a:t>
            </a:r>
          </a:p>
          <a:p>
            <a:pPr lvl="1"/>
            <a:r>
              <a:rPr lang="en-US" dirty="0" smtClean="0"/>
              <a:t>A function can be stored in a variable and can be updated</a:t>
            </a:r>
          </a:p>
          <a:p>
            <a:r>
              <a:rPr lang="en-US" dirty="0" smtClean="0"/>
              <a:t>Recursive functions</a:t>
            </a:r>
          </a:p>
          <a:p>
            <a:pPr lvl="1"/>
            <a:r>
              <a:rPr lang="en-US" dirty="0" smtClean="0"/>
              <a:t>The function’s body refers to the function itself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Semantics of abstracts and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837" y="1764025"/>
            <a:ext cx="210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int[3] 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proc </a:t>
            </a:r>
            <a:r>
              <a:rPr lang="en-US" dirty="0" err="1" smtClean="0"/>
              <a:t>p(x</a:t>
            </a:r>
            <a:r>
              <a:rPr lang="en-US" dirty="0" smtClean="0"/>
              <a:t>, </a:t>
            </a:r>
            <a:r>
              <a:rPr lang="en-US" dirty="0" err="1" smtClean="0"/>
              <a:t>z</a:t>
            </a:r>
            <a:r>
              <a:rPr lang="en-US" dirty="0" smtClean="0"/>
              <a:t>) {</a:t>
            </a:r>
          </a:p>
          <a:p>
            <a:endParaRPr lang="en-US" dirty="0" smtClean="0"/>
          </a:p>
          <a:p>
            <a:r>
              <a:rPr lang="en-US" dirty="0" smtClean="0"/>
              <a:t>               </a:t>
            </a:r>
            <a:r>
              <a:rPr lang="en-US" dirty="0" err="1" smtClean="0"/>
              <a:t>z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+ y[1];</a:t>
            </a:r>
          </a:p>
          <a:p>
            <a:r>
              <a:rPr lang="en-US" dirty="0" smtClean="0"/>
              <a:t>               </a:t>
            </a:r>
            <a:r>
              <a:rPr lang="en-US" dirty="0" err="1" smtClean="0"/>
              <a:t>y[x</a:t>
            </a:r>
            <a:r>
              <a:rPr lang="en-US" dirty="0" smtClean="0"/>
              <a:t>] = </a:t>
            </a:r>
            <a:r>
              <a:rPr lang="en-US" dirty="0" err="1" smtClean="0"/>
              <a:t>z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};</a:t>
            </a:r>
          </a:p>
          <a:p>
            <a:r>
              <a:rPr lang="en-US" dirty="0" smtClean="0"/>
              <a:t>          </a:t>
            </a:r>
            <a:r>
              <a:rPr lang="en-US" dirty="0" err="1" smtClean="0"/>
              <a:t>x</a:t>
            </a:r>
            <a:r>
              <a:rPr lang="en-US" dirty="0" smtClean="0"/>
              <a:t> = 1;</a:t>
            </a:r>
          </a:p>
          <a:p>
            <a:r>
              <a:rPr lang="en-US" dirty="0" smtClean="0"/>
              <a:t>          y[1] = 5;   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dirty="0" err="1" smtClean="0"/>
              <a:t>p(x</a:t>
            </a:r>
            <a:r>
              <a:rPr lang="en-US" dirty="0" smtClean="0"/>
              <a:t> + </a:t>
            </a:r>
            <a:r>
              <a:rPr lang="en-US" dirty="0" err="1" smtClean="0"/>
              <a:t>x</a:t>
            </a:r>
            <a:r>
              <a:rPr lang="en-US" dirty="0" smtClean="0"/>
              <a:t>, 0);</a:t>
            </a:r>
          </a:p>
          <a:p>
            <a:endParaRPr lang="en-US" dirty="0" smtClean="0"/>
          </a:p>
          <a:p>
            <a:r>
              <a:rPr lang="en-US" dirty="0" smtClean="0"/>
              <a:t>          print </a:t>
            </a:r>
            <a:r>
              <a:rPr lang="en-US" dirty="0" err="1" smtClean="0"/>
              <a:t>x</a:t>
            </a:r>
            <a:r>
              <a:rPr lang="en-US" dirty="0" smtClean="0"/>
              <a:t>;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687" y="3889687"/>
            <a:ext cx="5549900" cy="17272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731651" y="4359999"/>
            <a:ext cx="1196296" cy="361257"/>
          </a:xfrm>
          <a:prstGeom prst="roundRect">
            <a:avLst/>
          </a:prstGeom>
          <a:noFill/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2 7"/>
          <p:cNvSpPr/>
          <p:nvPr/>
        </p:nvSpPr>
        <p:spPr>
          <a:xfrm>
            <a:off x="2622549" y="2018828"/>
            <a:ext cx="3498851" cy="526174"/>
          </a:xfrm>
          <a:prstGeom prst="borderCallout2">
            <a:avLst>
              <a:gd name="adj1" fmla="val 23572"/>
              <a:gd name="adj2" fmla="val -173"/>
              <a:gd name="adj3" fmla="val 39644"/>
              <a:gd name="adj4" fmla="val -2388"/>
              <a:gd name="adj5" fmla="val 440517"/>
              <a:gd name="adj6" fmla="val -1982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Namespace Stack (Dynamic Chain)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18114" y="4044677"/>
            <a:ext cx="1286580" cy="380792"/>
          </a:xfrm>
          <a:prstGeom prst="roundRect">
            <a:avLst/>
          </a:prstGeom>
          <a:noFill/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Callout 2 9"/>
          <p:cNvSpPr/>
          <p:nvPr/>
        </p:nvSpPr>
        <p:spPr>
          <a:xfrm>
            <a:off x="6332776" y="2506902"/>
            <a:ext cx="1345089" cy="853525"/>
          </a:xfrm>
          <a:prstGeom prst="borderCallout2">
            <a:avLst>
              <a:gd name="adj1" fmla="val 23572"/>
              <a:gd name="adj2" fmla="val -173"/>
              <a:gd name="adj3" fmla="val 39644"/>
              <a:gd name="adj4" fmla="val -2388"/>
              <a:gd name="adj5" fmla="val 178398"/>
              <a:gd name="adj6" fmla="val -1691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smtClean="0"/>
              <a:t>Array object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81437" y="4580753"/>
            <a:ext cx="558800" cy="37493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urved Connector 12"/>
          <p:cNvCxnSpPr>
            <a:endCxn id="9" idx="1"/>
          </p:cNvCxnSpPr>
          <p:nvPr/>
        </p:nvCxnSpPr>
        <p:spPr>
          <a:xfrm flipV="1">
            <a:off x="4221637" y="4235073"/>
            <a:ext cx="1596477" cy="48618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843513" y="4476477"/>
            <a:ext cx="1834351" cy="380792"/>
          </a:xfrm>
          <a:prstGeom prst="roundRect">
            <a:avLst/>
          </a:prstGeom>
          <a:noFill/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ine Callout 2 15"/>
          <p:cNvSpPr/>
          <p:nvPr/>
        </p:nvSpPr>
        <p:spPr>
          <a:xfrm>
            <a:off x="6332775" y="5307580"/>
            <a:ext cx="1345089" cy="853525"/>
          </a:xfrm>
          <a:prstGeom prst="borderCallout2">
            <a:avLst>
              <a:gd name="adj1" fmla="val 23572"/>
              <a:gd name="adj2" fmla="val -173"/>
              <a:gd name="adj3" fmla="val 39644"/>
              <a:gd name="adj4" fmla="val -2388"/>
              <a:gd name="adj5" fmla="val -50746"/>
              <a:gd name="adj6" fmla="val -2069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Function Closure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7" name="Curved Connector 16"/>
          <p:cNvCxnSpPr>
            <a:endCxn id="15" idx="1"/>
          </p:cNvCxnSpPr>
          <p:nvPr/>
        </p:nvCxnSpPr>
        <p:spPr>
          <a:xfrm flipV="1">
            <a:off x="4221637" y="4666873"/>
            <a:ext cx="1621876" cy="35918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3594100" y="3604683"/>
            <a:ext cx="4218517" cy="980017"/>
          </a:xfrm>
          <a:custGeom>
            <a:avLst/>
            <a:gdLst>
              <a:gd name="connsiteX0" fmla="*/ 3670300 w 4218517"/>
              <a:gd name="connsiteY0" fmla="*/ 980017 h 980017"/>
              <a:gd name="connsiteX1" fmla="*/ 3606800 w 4218517"/>
              <a:gd name="connsiteY1" fmla="*/ 103717 h 980017"/>
              <a:gd name="connsiteX2" fmla="*/ 0 w 4218517"/>
              <a:gd name="connsiteY2" fmla="*/ 357717 h 98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8517" h="980017">
                <a:moveTo>
                  <a:pt x="3670300" y="980017"/>
                </a:moveTo>
                <a:cubicBezTo>
                  <a:pt x="3944408" y="593725"/>
                  <a:pt x="4218517" y="207434"/>
                  <a:pt x="3606800" y="103717"/>
                </a:cubicBezTo>
                <a:cubicBezTo>
                  <a:pt x="2995083" y="0"/>
                  <a:pt x="0" y="357717"/>
                  <a:pt x="0" y="357717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Curved Connector 30"/>
          <p:cNvCxnSpPr/>
          <p:nvPr/>
        </p:nvCxnSpPr>
        <p:spPr>
          <a:xfrm flipV="1">
            <a:off x="2622549" y="4044677"/>
            <a:ext cx="730251" cy="53607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Semantics of abstracts and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049" y="3949700"/>
            <a:ext cx="6792938" cy="1530337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731651" y="4359999"/>
            <a:ext cx="1196296" cy="361257"/>
          </a:xfrm>
          <a:prstGeom prst="roundRect">
            <a:avLst/>
          </a:prstGeom>
          <a:noFill/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2 7"/>
          <p:cNvSpPr/>
          <p:nvPr/>
        </p:nvSpPr>
        <p:spPr>
          <a:xfrm>
            <a:off x="3128919" y="1819316"/>
            <a:ext cx="2580823" cy="526174"/>
          </a:xfrm>
          <a:prstGeom prst="borderCallout2">
            <a:avLst>
              <a:gd name="adj1" fmla="val 23572"/>
              <a:gd name="adj2" fmla="val -173"/>
              <a:gd name="adj3" fmla="val 39644"/>
              <a:gd name="adj4" fmla="val -2388"/>
              <a:gd name="adj5" fmla="val 510513"/>
              <a:gd name="adj6" fmla="val -2338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New namespace handle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81437" y="2599553"/>
            <a:ext cx="558800" cy="37493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540000" y="3653367"/>
            <a:ext cx="2679700" cy="855133"/>
          </a:xfrm>
          <a:custGeom>
            <a:avLst/>
            <a:gdLst>
              <a:gd name="connsiteX0" fmla="*/ 0 w 2679700"/>
              <a:gd name="connsiteY0" fmla="*/ 855133 h 855133"/>
              <a:gd name="connsiteX1" fmla="*/ 685800 w 2679700"/>
              <a:gd name="connsiteY1" fmla="*/ 80433 h 855133"/>
              <a:gd name="connsiteX2" fmla="*/ 2679700 w 2679700"/>
              <a:gd name="connsiteY2" fmla="*/ 372533 h 855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9700" h="855133">
                <a:moveTo>
                  <a:pt x="0" y="855133"/>
                </a:moveTo>
                <a:cubicBezTo>
                  <a:pt x="119591" y="507999"/>
                  <a:pt x="239183" y="160866"/>
                  <a:pt x="685800" y="80433"/>
                </a:cubicBezTo>
                <a:cubicBezTo>
                  <a:pt x="1132417" y="0"/>
                  <a:pt x="2679700" y="372533"/>
                  <a:pt x="2679700" y="372533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777067" y="4114800"/>
            <a:ext cx="3636433" cy="2182283"/>
          </a:xfrm>
          <a:custGeom>
            <a:avLst/>
            <a:gdLst>
              <a:gd name="connsiteX0" fmla="*/ 3636433 w 3636433"/>
              <a:gd name="connsiteY0" fmla="*/ 876300 h 2182283"/>
              <a:gd name="connsiteX1" fmla="*/ 3001433 w 3636433"/>
              <a:gd name="connsiteY1" fmla="*/ 1968500 h 2182283"/>
              <a:gd name="connsiteX2" fmla="*/ 410633 w 3636433"/>
              <a:gd name="connsiteY2" fmla="*/ 1854200 h 2182283"/>
              <a:gd name="connsiteX3" fmla="*/ 537633 w 3636433"/>
              <a:gd name="connsiteY3" fmla="*/ 0 h 2182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6433" h="2182283">
                <a:moveTo>
                  <a:pt x="3636433" y="876300"/>
                </a:moveTo>
                <a:cubicBezTo>
                  <a:pt x="3587749" y="1340908"/>
                  <a:pt x="3539066" y="1805517"/>
                  <a:pt x="3001433" y="1968500"/>
                </a:cubicBezTo>
                <a:cubicBezTo>
                  <a:pt x="2463800" y="2131483"/>
                  <a:pt x="821266" y="2182283"/>
                  <a:pt x="410633" y="1854200"/>
                </a:cubicBezTo>
                <a:cubicBezTo>
                  <a:pt x="0" y="1526117"/>
                  <a:pt x="537633" y="0"/>
                  <a:pt x="537633" y="0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226740" y="4475932"/>
            <a:ext cx="350264" cy="361257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6837" y="1764025"/>
            <a:ext cx="210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int[3] 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proc </a:t>
            </a:r>
            <a:r>
              <a:rPr lang="en-US" dirty="0" err="1" smtClean="0"/>
              <a:t>p(x</a:t>
            </a:r>
            <a:r>
              <a:rPr lang="en-US" dirty="0" smtClean="0"/>
              <a:t>, </a:t>
            </a:r>
            <a:r>
              <a:rPr lang="en-US" dirty="0" err="1" smtClean="0"/>
              <a:t>z</a:t>
            </a:r>
            <a:r>
              <a:rPr lang="en-US" dirty="0" smtClean="0"/>
              <a:t>) {</a:t>
            </a:r>
          </a:p>
          <a:p>
            <a:endParaRPr lang="en-US" dirty="0" smtClean="0"/>
          </a:p>
          <a:p>
            <a:r>
              <a:rPr lang="en-US" dirty="0" smtClean="0"/>
              <a:t>               </a:t>
            </a:r>
            <a:r>
              <a:rPr lang="en-US" dirty="0" err="1" smtClean="0"/>
              <a:t>z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+ y[1];</a:t>
            </a:r>
          </a:p>
          <a:p>
            <a:r>
              <a:rPr lang="en-US" dirty="0" smtClean="0"/>
              <a:t>               </a:t>
            </a:r>
            <a:r>
              <a:rPr lang="en-US" dirty="0" err="1" smtClean="0"/>
              <a:t>y[x</a:t>
            </a:r>
            <a:r>
              <a:rPr lang="en-US" dirty="0" smtClean="0"/>
              <a:t>] = </a:t>
            </a:r>
            <a:r>
              <a:rPr lang="en-US" dirty="0" err="1" smtClean="0"/>
              <a:t>z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};</a:t>
            </a:r>
          </a:p>
          <a:p>
            <a:r>
              <a:rPr lang="en-US" dirty="0" smtClean="0"/>
              <a:t>          </a:t>
            </a:r>
            <a:r>
              <a:rPr lang="en-US" dirty="0" err="1" smtClean="0"/>
              <a:t>x</a:t>
            </a:r>
            <a:r>
              <a:rPr lang="en-US" dirty="0" smtClean="0"/>
              <a:t> = 1;</a:t>
            </a:r>
          </a:p>
          <a:p>
            <a:r>
              <a:rPr lang="en-US" dirty="0" smtClean="0"/>
              <a:t>          y[1] = 5;   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dirty="0" err="1" smtClean="0"/>
              <a:t>p(x</a:t>
            </a:r>
            <a:r>
              <a:rPr lang="en-US" dirty="0" smtClean="0"/>
              <a:t> + </a:t>
            </a:r>
            <a:r>
              <a:rPr lang="en-US" dirty="0" err="1" smtClean="0"/>
              <a:t>x</a:t>
            </a:r>
            <a:r>
              <a:rPr lang="en-US" dirty="0" smtClean="0"/>
              <a:t>, 0);</a:t>
            </a:r>
          </a:p>
          <a:p>
            <a:endParaRPr lang="en-US" dirty="0" smtClean="0"/>
          </a:p>
          <a:p>
            <a:r>
              <a:rPr lang="en-US" dirty="0" smtClean="0"/>
              <a:t>          print </a:t>
            </a:r>
            <a:r>
              <a:rPr lang="en-US" dirty="0" err="1" smtClean="0"/>
              <a:t>x</a:t>
            </a:r>
            <a:r>
              <a:rPr lang="en-US" dirty="0" smtClean="0"/>
              <a:t>; </a:t>
            </a:r>
            <a:endParaRPr lang="en-US" dirty="0"/>
          </a:p>
        </p:txBody>
      </p:sp>
      <p:sp>
        <p:nvSpPr>
          <p:cNvPr id="14" name="Line Callout 2 13"/>
          <p:cNvSpPr/>
          <p:nvPr/>
        </p:nvSpPr>
        <p:spPr>
          <a:xfrm>
            <a:off x="6553201" y="5830176"/>
            <a:ext cx="1446951" cy="526174"/>
          </a:xfrm>
          <a:prstGeom prst="borderCallout2">
            <a:avLst>
              <a:gd name="adj1" fmla="val 23572"/>
              <a:gd name="adj2" fmla="val -173"/>
              <a:gd name="adj3" fmla="val 39644"/>
              <a:gd name="adj4" fmla="val -2388"/>
              <a:gd name="adj5" fmla="val 15366"/>
              <a:gd name="adj6" fmla="val -3129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Static chain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22" grpId="0" animBg="1"/>
      <p:bldP spid="23" grpId="0" animBg="1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Semantics of abstracts and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147" y="3949700"/>
            <a:ext cx="6572742" cy="1530337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731651" y="4359999"/>
            <a:ext cx="1196296" cy="361257"/>
          </a:xfrm>
          <a:prstGeom prst="roundRect">
            <a:avLst/>
          </a:prstGeom>
          <a:noFill/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2 7"/>
          <p:cNvSpPr/>
          <p:nvPr/>
        </p:nvSpPr>
        <p:spPr>
          <a:xfrm>
            <a:off x="3194049" y="1841028"/>
            <a:ext cx="2851151" cy="526174"/>
          </a:xfrm>
          <a:prstGeom prst="borderCallout2">
            <a:avLst>
              <a:gd name="adj1" fmla="val 23572"/>
              <a:gd name="adj2" fmla="val -173"/>
              <a:gd name="adj3" fmla="val 39644"/>
              <a:gd name="adj4" fmla="val -2388"/>
              <a:gd name="adj5" fmla="val 510513"/>
              <a:gd name="adj6" fmla="val -2338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New namespace handle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81437" y="3424609"/>
            <a:ext cx="558800" cy="37493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540000" y="3653367"/>
            <a:ext cx="2679700" cy="855133"/>
          </a:xfrm>
          <a:custGeom>
            <a:avLst/>
            <a:gdLst>
              <a:gd name="connsiteX0" fmla="*/ 0 w 2679700"/>
              <a:gd name="connsiteY0" fmla="*/ 855133 h 855133"/>
              <a:gd name="connsiteX1" fmla="*/ 685800 w 2679700"/>
              <a:gd name="connsiteY1" fmla="*/ 80433 h 855133"/>
              <a:gd name="connsiteX2" fmla="*/ 2679700 w 2679700"/>
              <a:gd name="connsiteY2" fmla="*/ 372533 h 855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9700" h="855133">
                <a:moveTo>
                  <a:pt x="0" y="855133"/>
                </a:moveTo>
                <a:cubicBezTo>
                  <a:pt x="119591" y="507999"/>
                  <a:pt x="239183" y="160866"/>
                  <a:pt x="685800" y="80433"/>
                </a:cubicBezTo>
                <a:cubicBezTo>
                  <a:pt x="1132417" y="0"/>
                  <a:pt x="2679700" y="372533"/>
                  <a:pt x="2679700" y="372533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777067" y="4114800"/>
            <a:ext cx="3636433" cy="2182283"/>
          </a:xfrm>
          <a:custGeom>
            <a:avLst/>
            <a:gdLst>
              <a:gd name="connsiteX0" fmla="*/ 3636433 w 3636433"/>
              <a:gd name="connsiteY0" fmla="*/ 876300 h 2182283"/>
              <a:gd name="connsiteX1" fmla="*/ 3001433 w 3636433"/>
              <a:gd name="connsiteY1" fmla="*/ 1968500 h 2182283"/>
              <a:gd name="connsiteX2" fmla="*/ 410633 w 3636433"/>
              <a:gd name="connsiteY2" fmla="*/ 1854200 h 2182283"/>
              <a:gd name="connsiteX3" fmla="*/ 537633 w 3636433"/>
              <a:gd name="connsiteY3" fmla="*/ 0 h 2182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6433" h="2182283">
                <a:moveTo>
                  <a:pt x="3636433" y="876300"/>
                </a:moveTo>
                <a:cubicBezTo>
                  <a:pt x="3587749" y="1340908"/>
                  <a:pt x="3539066" y="1805517"/>
                  <a:pt x="3001433" y="1968500"/>
                </a:cubicBezTo>
                <a:cubicBezTo>
                  <a:pt x="2463800" y="2131483"/>
                  <a:pt x="821266" y="2182283"/>
                  <a:pt x="410633" y="1854200"/>
                </a:cubicBezTo>
                <a:cubicBezTo>
                  <a:pt x="0" y="1526117"/>
                  <a:pt x="537633" y="0"/>
                  <a:pt x="537633" y="0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6837" y="1764025"/>
            <a:ext cx="210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int[3] 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proc </a:t>
            </a:r>
            <a:r>
              <a:rPr lang="en-US" dirty="0" err="1" smtClean="0"/>
              <a:t>p(x</a:t>
            </a:r>
            <a:r>
              <a:rPr lang="en-US" dirty="0" smtClean="0"/>
              <a:t>, </a:t>
            </a:r>
            <a:r>
              <a:rPr lang="en-US" dirty="0" err="1" smtClean="0"/>
              <a:t>z</a:t>
            </a:r>
            <a:r>
              <a:rPr lang="en-US" dirty="0" smtClean="0"/>
              <a:t>) {</a:t>
            </a:r>
          </a:p>
          <a:p>
            <a:endParaRPr lang="en-US" dirty="0" smtClean="0"/>
          </a:p>
          <a:p>
            <a:r>
              <a:rPr lang="en-US" dirty="0" smtClean="0"/>
              <a:t>               </a:t>
            </a:r>
            <a:r>
              <a:rPr lang="en-US" dirty="0" err="1" smtClean="0"/>
              <a:t>z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+ y[1];</a:t>
            </a:r>
          </a:p>
          <a:p>
            <a:r>
              <a:rPr lang="en-US" dirty="0" smtClean="0"/>
              <a:t>               </a:t>
            </a:r>
            <a:r>
              <a:rPr lang="en-US" dirty="0" err="1" smtClean="0"/>
              <a:t>y[x</a:t>
            </a:r>
            <a:r>
              <a:rPr lang="en-US" dirty="0" smtClean="0"/>
              <a:t>] = </a:t>
            </a:r>
            <a:r>
              <a:rPr lang="en-US" dirty="0" err="1" smtClean="0"/>
              <a:t>z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};</a:t>
            </a:r>
          </a:p>
          <a:p>
            <a:r>
              <a:rPr lang="en-US" dirty="0" smtClean="0"/>
              <a:t>          </a:t>
            </a:r>
            <a:r>
              <a:rPr lang="en-US" dirty="0" err="1" smtClean="0"/>
              <a:t>x</a:t>
            </a:r>
            <a:r>
              <a:rPr lang="en-US" dirty="0" smtClean="0"/>
              <a:t> = 1;</a:t>
            </a:r>
          </a:p>
          <a:p>
            <a:r>
              <a:rPr lang="en-US" dirty="0" smtClean="0"/>
              <a:t>          y[1] = 5;   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dirty="0" err="1" smtClean="0"/>
              <a:t>p(x</a:t>
            </a:r>
            <a:r>
              <a:rPr lang="en-US" dirty="0" smtClean="0"/>
              <a:t> + </a:t>
            </a:r>
            <a:r>
              <a:rPr lang="en-US" dirty="0" err="1" smtClean="0"/>
              <a:t>x</a:t>
            </a:r>
            <a:r>
              <a:rPr lang="en-US" dirty="0" smtClean="0"/>
              <a:t>, 0);</a:t>
            </a:r>
          </a:p>
          <a:p>
            <a:endParaRPr lang="en-US" dirty="0" smtClean="0"/>
          </a:p>
          <a:p>
            <a:r>
              <a:rPr lang="en-US" dirty="0" smtClean="0"/>
              <a:t>          print </a:t>
            </a:r>
            <a:r>
              <a:rPr lang="en-US" dirty="0" err="1" smtClean="0"/>
              <a:t>x</a:t>
            </a:r>
            <a:r>
              <a:rPr lang="en-US" dirty="0" smtClean="0"/>
              <a:t>;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function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30880" y="1378665"/>
            <a:ext cx="21371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x</a:t>
            </a:r>
            <a:r>
              <a:rPr lang="en-US" dirty="0" smtClean="0"/>
              <a:t> = 1;</a:t>
            </a:r>
          </a:p>
          <a:p>
            <a:r>
              <a:rPr lang="en-US" dirty="0" smtClean="0"/>
              <a:t>proc </a:t>
            </a:r>
            <a:r>
              <a:rPr lang="en-US" dirty="0" err="1" smtClean="0"/>
              <a:t>f(n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if </a:t>
            </a:r>
            <a:r>
              <a:rPr lang="en-US" dirty="0" err="1" smtClean="0"/>
              <a:t>n</a:t>
            </a:r>
            <a:r>
              <a:rPr lang="en-US" dirty="0" smtClean="0"/>
              <a:t> &gt; 0 {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* </a:t>
            </a:r>
            <a:r>
              <a:rPr lang="en-US" dirty="0" err="1" smtClean="0"/>
              <a:t>n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f(n</a:t>
            </a:r>
            <a:r>
              <a:rPr lang="en-US" dirty="0" smtClean="0"/>
              <a:t> – 1)</a:t>
            </a:r>
          </a:p>
          <a:p>
            <a:r>
              <a:rPr lang="en-US" dirty="0" smtClean="0"/>
              <a:t>       }</a:t>
            </a:r>
          </a:p>
          <a:p>
            <a:r>
              <a:rPr lang="en-US" dirty="0" smtClean="0"/>
              <a:t>};</a:t>
            </a:r>
          </a:p>
          <a:p>
            <a:r>
              <a:rPr lang="en-US" dirty="0" smtClean="0"/>
              <a:t>f(4)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880" y="4366002"/>
            <a:ext cx="5981700" cy="1409700"/>
          </a:xfrm>
          <a:prstGeom prst="rect">
            <a:avLst/>
          </a:prstGeom>
        </p:spPr>
      </p:pic>
      <p:sp>
        <p:nvSpPr>
          <p:cNvPr id="8" name="Freeform 7"/>
          <p:cNvSpPr/>
          <p:nvPr/>
        </p:nvSpPr>
        <p:spPr>
          <a:xfrm>
            <a:off x="2670336" y="3857343"/>
            <a:ext cx="3375912" cy="1309904"/>
          </a:xfrm>
          <a:custGeom>
            <a:avLst/>
            <a:gdLst>
              <a:gd name="connsiteX0" fmla="*/ 3375912 w 3375912"/>
              <a:gd name="connsiteY0" fmla="*/ 1309904 h 1309904"/>
              <a:gd name="connsiteX1" fmla="*/ 2626915 w 3375912"/>
              <a:gd name="connsiteY1" fmla="*/ 235203 h 1309904"/>
              <a:gd name="connsiteX2" fmla="*/ 1215762 w 3375912"/>
              <a:gd name="connsiteY2" fmla="*/ 50659 h 1309904"/>
              <a:gd name="connsiteX3" fmla="*/ 0 w 3375912"/>
              <a:gd name="connsiteY3" fmla="*/ 539159 h 130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5912" h="1309904">
                <a:moveTo>
                  <a:pt x="3375912" y="1309904"/>
                </a:moveTo>
                <a:cubicBezTo>
                  <a:pt x="3181426" y="877490"/>
                  <a:pt x="2986940" y="445077"/>
                  <a:pt x="2626915" y="235203"/>
                </a:cubicBezTo>
                <a:cubicBezTo>
                  <a:pt x="2266890" y="25329"/>
                  <a:pt x="1653581" y="0"/>
                  <a:pt x="1215762" y="50659"/>
                </a:cubicBezTo>
                <a:cubicBezTo>
                  <a:pt x="777943" y="101318"/>
                  <a:pt x="0" y="539159"/>
                  <a:pt x="0" y="539159"/>
                </a:cubicBezTo>
              </a:path>
            </a:pathLst>
          </a:cu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1530</Words>
  <Application>Microsoft Macintosh PowerPoint</Application>
  <PresentationFormat>On-screen Show (4:3)</PresentationFormat>
  <Paragraphs>334</Paragraphs>
  <Slides>20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Chapter 5: Abstraction, parameterization, and qualification</vt:lpstr>
      <vt:lpstr>Procedures</vt:lpstr>
      <vt:lpstr>(Pure) Functions</vt:lpstr>
      <vt:lpstr>Parameterization</vt:lpstr>
      <vt:lpstr>Some notions about functions</vt:lpstr>
      <vt:lpstr>Semantics of abstracts and parameters</vt:lpstr>
      <vt:lpstr>Semantics of abstracts and parameters</vt:lpstr>
      <vt:lpstr>Semantics of abstracts and parameters</vt:lpstr>
      <vt:lpstr>Recursive function example</vt:lpstr>
      <vt:lpstr>Recursive function example</vt:lpstr>
      <vt:lpstr>Recursive function example</vt:lpstr>
      <vt:lpstr>Data types for parameters</vt:lpstr>
      <vt:lpstr>Higher-order functions</vt:lpstr>
      <vt:lpstr>Local Variables</vt:lpstr>
      <vt:lpstr>Static vs. Dynamic Scoping</vt:lpstr>
      <vt:lpstr>Semantics of local variables</vt:lpstr>
      <vt:lpstr>Slide 17</vt:lpstr>
      <vt:lpstr>Semantics of local variables</vt:lpstr>
      <vt:lpstr>Semantics of local variables</vt:lpstr>
      <vt:lpstr>Slide 20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2, Part 1: An interpreter architecture for C-like languages</dc:title>
  <dc:creator>Xinming Ou</dc:creator>
  <cp:lastModifiedBy>Xinming Ou</cp:lastModifiedBy>
  <cp:revision>157</cp:revision>
  <dcterms:created xsi:type="dcterms:W3CDTF">2010-09-22T19:38:52Z</dcterms:created>
  <dcterms:modified xsi:type="dcterms:W3CDTF">2010-09-22T20:57:31Z</dcterms:modified>
</cp:coreProperties>
</file>