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5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theme" Target="theme/theme1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handoutMaster" Target="handoutMasters/handoutMaster1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printerSettings" Target="printerSettings/printerSettings1.bin"/><Relationship Id="rId26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11" Type="http://schemas.openxmlformats.org/officeDocument/2006/relationships/slide" Target="slides/slide10.xml"/><Relationship Id="rId29" Type="http://schemas.openxmlformats.org/officeDocument/2006/relationships/presProps" Target="presProp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F82B4-689C-1547-9119-1FB65E1A678E}" type="datetimeFigureOut">
              <a:rPr lang="en-US" smtClean="0"/>
              <a:pPr/>
              <a:t>8/30/10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6184B-811A-DA4F-B2F7-930F9E906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7C894-6DFF-4D4F-BBA6-6F827DAA8AED}" type="datetimeFigureOut">
              <a:rPr lang="en-US" smtClean="0"/>
              <a:pPr/>
              <a:t>8/30/10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7F09F-3F76-9549-B9ED-71EA9AA41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languages: HTML page, programming</a:t>
            </a:r>
            <a:r>
              <a:rPr lang="en-US" baseline="0" dirty="0" smtClean="0"/>
              <a:t> languages, anything that is input to a computer program</a:t>
            </a:r>
          </a:p>
          <a:p>
            <a:r>
              <a:rPr lang="en-US" baseline="0" dirty="0" smtClean="0"/>
              <a:t>Example interpreters: browser,   compiler/interpreter,    any computer program that takes an input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7F09F-3F76-9549-B9ED-71EA9AA4107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1950s, Noam Chomsky realized that the syntax of a sentence can be represented by a tree, and the rules for building syntactically correct sentences can be written as an </a:t>
            </a:r>
            <a:r>
              <a:rPr lang="en-US" dirty="0" err="1" smtClean="0"/>
              <a:t>equational</a:t>
            </a:r>
            <a:r>
              <a:rPr lang="en-US" dirty="0" smtClean="0"/>
              <a:t>, inductive definition. Chomsky called the definition a </a:t>
            </a:r>
            <a:r>
              <a:rPr lang="en-US" i="1" dirty="0" smtClean="0"/>
              <a:t>grammar</a:t>
            </a:r>
            <a:r>
              <a:rPr lang="en-US" dirty="0" smtClean="0"/>
              <a:t>. (John Backus and Peter </a:t>
            </a:r>
            <a:r>
              <a:rPr lang="en-US" dirty="0" err="1" smtClean="0"/>
              <a:t>Naur</a:t>
            </a:r>
            <a:r>
              <a:rPr lang="en-US" dirty="0" smtClean="0"/>
              <a:t> independently discovered the same concept, and for this reason, a grammar is sometimes called </a:t>
            </a:r>
            <a:r>
              <a:rPr lang="en-US" i="1" dirty="0" smtClean="0"/>
              <a:t>BNF (Backus-Naur form) notation</a:t>
            </a:r>
            <a:r>
              <a:rPr lang="en-US" dirty="0" smtClean="0"/>
              <a:t>.)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7F09F-3F76-9549-B9ED-71EA9AA4107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7F09F-3F76-9549-B9ED-71EA9AA4107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7F09F-3F76-9549-B9ED-71EA9AA4107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would you represent operator trees in other programming languages you have used?</a:t>
            </a:r>
          </a:p>
          <a:p>
            <a:pPr lvl="1"/>
            <a:r>
              <a:rPr lang="en-US" dirty="0" smtClean="0"/>
              <a:t>e.g. C, C++, Java, C#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7F09F-3F76-9549-B9ED-71EA9AA4107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7F09F-3F76-9549-B9ED-71EA9AA4107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 code.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7F09F-3F76-9549-B9ED-71EA9AA4107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interpreter is</a:t>
            </a:r>
            <a:r>
              <a:rPr lang="en-US" baseline="0" dirty="0" smtClean="0"/>
              <a:t> often referred to as a “virtual machine”</a:t>
            </a:r>
          </a:p>
          <a:p>
            <a:r>
              <a:rPr lang="en-US" baseline="0" dirty="0" smtClean="0"/>
              <a:t>How would you implement the name space?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7F09F-3F76-9549-B9ED-71EA9AA4107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A451-81F3-FC41-8A61-83EB3D4F6D86}" type="datetime1">
              <a:rPr lang="en-US" smtClean="0"/>
              <a:pPr/>
              <a:t>8/30/10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66FE-B5A1-6243-9D15-B6EA1328A341}" type="datetime1">
              <a:rPr lang="en-US" smtClean="0"/>
              <a:pPr/>
              <a:t>8/30/10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D341-26DE-5C47-BF4C-68CF0EA86CC0}" type="datetime1">
              <a:rPr lang="en-US" smtClean="0"/>
              <a:pPr/>
              <a:t>8/30/10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8ED1-C143-DD4D-A2D9-56ED65D4345E}" type="datetime1">
              <a:rPr lang="en-US" smtClean="0"/>
              <a:pPr/>
              <a:t>8/30/10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398C-A180-5642-AB50-D13A5162A350}" type="datetime1">
              <a:rPr lang="en-US" smtClean="0"/>
              <a:pPr/>
              <a:t>8/30/10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1E27-291E-5643-93F2-D1329E142600}" type="datetime1">
              <a:rPr lang="en-US" smtClean="0"/>
              <a:pPr/>
              <a:t>8/30/10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4B39-DD2B-E94A-AF6E-3B3F8F4FC3E1}" type="datetime1">
              <a:rPr lang="en-US" smtClean="0"/>
              <a:pPr/>
              <a:t>8/30/10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9C6D-2803-3D44-9CEC-EF00A3A29EEA}" type="datetime1">
              <a:rPr lang="en-US" smtClean="0"/>
              <a:pPr/>
              <a:t>8/30/10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7A68-FB85-8A43-9821-9652EEB7EE6E}" type="datetime1">
              <a:rPr lang="en-US" smtClean="0"/>
              <a:pPr/>
              <a:t>8/30/10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2571C-0F27-684A-9105-5B6141C90F81}" type="datetime1">
              <a:rPr lang="en-US" smtClean="0"/>
              <a:pPr/>
              <a:t>8/30/10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C8E8-335B-F14F-A27A-3AB73B735E68}" type="datetime1">
              <a:rPr lang="en-US" smtClean="0"/>
              <a:pPr/>
              <a:t>8/30/10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F2A4D-EEFD-044C-99E8-207F4936F3C9}" type="datetime1">
              <a:rPr lang="en-US" smtClean="0"/>
              <a:pPr/>
              <a:t>8/30/10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Chapter 1: Grammars, trees, and interpreters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Lecturer: Xinming (Simon) Ou</a:t>
            </a:r>
          </a:p>
          <a:p>
            <a:r>
              <a:rPr lang="en-US" sz="2800" dirty="0" smtClean="0"/>
              <a:t>CIS 505: Programming Languages</a:t>
            </a:r>
          </a:p>
          <a:p>
            <a:r>
              <a:rPr lang="en-US" sz="2800" dirty="0" smtClean="0"/>
              <a:t>Fall 2010</a:t>
            </a:r>
          </a:p>
          <a:p>
            <a:r>
              <a:rPr lang="en-US" sz="2800" dirty="0" smtClean="0"/>
              <a:t>Kansas State University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tree (abstract syntax tree)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Operator trees do not need to contain characters in the surface syntax that only serve the purpose of delimiting sentence structures. </a:t>
            </a:r>
          </a:p>
          <a:p>
            <a:r>
              <a:rPr lang="en-US" dirty="0" smtClean="0"/>
              <a:t>Operator trees can be represented in lists.</a:t>
            </a:r>
          </a:p>
          <a:p>
            <a:pPr>
              <a:buNone/>
            </a:pPr>
            <a:r>
              <a:rPr lang="en-US" dirty="0" smtClean="0"/>
              <a:t>     e.g.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0550" y="4178300"/>
            <a:ext cx="1730062" cy="13208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327352" y="4634468"/>
            <a:ext cx="35823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["-", "4", ["+", "3", "2"]]</a:t>
            </a:r>
            <a:endParaRPr lang="en-US" sz="28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Ex: mini-command language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06400" y="1765300"/>
            <a:ext cx="8343900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PROGRAM ::=  COMMANDLIST</a:t>
            </a:r>
          </a:p>
          <a:p>
            <a:r>
              <a:rPr lang="en-US" sz="2400" dirty="0" smtClean="0"/>
              <a:t>COMMANDLIST ::=  COMMAND  |  COMMAND ; COMMANDLIST</a:t>
            </a:r>
          </a:p>
          <a:p>
            <a:r>
              <a:rPr lang="en-US" sz="2400" dirty="0" smtClean="0"/>
              <a:t>COMMAND ::=  VAR = EXPRESSSION </a:t>
            </a:r>
          </a:p>
          <a:p>
            <a:r>
              <a:rPr lang="en-US" sz="2400" dirty="0" smtClean="0"/>
              <a:t>                        |  print VARIABLE</a:t>
            </a:r>
          </a:p>
          <a:p>
            <a:r>
              <a:rPr lang="en-US" sz="2400" dirty="0" smtClean="0"/>
              <a:t>                        |  while EXPRESSION : COMMANDLIST end</a:t>
            </a:r>
          </a:p>
          <a:p>
            <a:r>
              <a:rPr lang="en-US" sz="2400" dirty="0" smtClean="0"/>
              <a:t>EXPRESSION ::= NUMERAL  |  VAR  </a:t>
            </a:r>
          </a:p>
          <a:p>
            <a:r>
              <a:rPr lang="en-US" sz="2400" dirty="0" smtClean="0"/>
              <a:t>                        |  ( EXPRESSION OPERATOR EXPRESSION )</a:t>
            </a:r>
          </a:p>
          <a:p>
            <a:r>
              <a:rPr lang="en-US" sz="2400" dirty="0" smtClean="0"/>
              <a:t>OPERATOR ::=  +  |  -</a:t>
            </a:r>
          </a:p>
          <a:p>
            <a:endParaRPr lang="en-US" sz="2400" dirty="0" smtClean="0"/>
          </a:p>
          <a:p>
            <a:r>
              <a:rPr lang="en-US" sz="2400" dirty="0" smtClean="0"/>
              <a:t>NUMERAL  is a sequence of digits</a:t>
            </a:r>
          </a:p>
          <a:p>
            <a:r>
              <a:rPr lang="en-US" sz="2400" dirty="0" smtClean="0"/>
              <a:t>VAR  is a sequence of letters but not  'print', 'while', or 'end'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82600" y="1739900"/>
            <a:ext cx="8229600" cy="3539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Draw the operator trees for the following program sentences</a:t>
            </a:r>
          </a:p>
          <a:p>
            <a:endParaRPr lang="en-US" sz="2800" dirty="0" smtClean="0"/>
          </a:p>
          <a:p>
            <a:pPr lvl="1"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dirty="0" err="1" smtClean="0"/>
              <a:t>x</a:t>
            </a:r>
            <a:r>
              <a:rPr lang="en-US" sz="2800" dirty="0" smtClean="0"/>
              <a:t> = (2 + </a:t>
            </a:r>
            <a:r>
              <a:rPr lang="en-US" sz="2800" dirty="0" err="1" smtClean="0"/>
              <a:t>x</a:t>
            </a:r>
            <a:r>
              <a:rPr lang="en-US" sz="2800" dirty="0" smtClean="0"/>
              <a:t>)</a:t>
            </a:r>
          </a:p>
          <a:p>
            <a:pPr lvl="1">
              <a:buFont typeface="Arial"/>
              <a:buChar char="•"/>
            </a:pPr>
            <a:endParaRPr lang="en-US" sz="2800" dirty="0" smtClean="0"/>
          </a:p>
          <a:p>
            <a:pPr lvl="1"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dirty="0" err="1" smtClean="0"/>
              <a:t>x</a:t>
            </a:r>
            <a:r>
              <a:rPr lang="en-US" sz="2800" dirty="0" smtClean="0"/>
              <a:t> = 3; print </a:t>
            </a:r>
            <a:r>
              <a:rPr lang="en-US" sz="2800" dirty="0" err="1" smtClean="0"/>
              <a:t>x</a:t>
            </a:r>
            <a:endParaRPr lang="en-US" sz="2800" dirty="0" smtClean="0"/>
          </a:p>
          <a:p>
            <a:pPr lvl="1">
              <a:buFont typeface="Arial"/>
              <a:buChar char="•"/>
            </a:pPr>
            <a:endParaRPr lang="en-US" sz="2800" dirty="0" smtClean="0"/>
          </a:p>
          <a:p>
            <a:pPr lvl="1"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dirty="0" err="1" smtClean="0"/>
              <a:t>x</a:t>
            </a:r>
            <a:r>
              <a:rPr lang="en-US" sz="2800" dirty="0" smtClean="0"/>
              <a:t> = 3 ; while </a:t>
            </a:r>
            <a:r>
              <a:rPr lang="en-US" sz="2800" dirty="0" err="1" smtClean="0"/>
              <a:t>x</a:t>
            </a:r>
            <a:r>
              <a:rPr lang="en-US" sz="2800" dirty="0" smtClean="0"/>
              <a:t> : </a:t>
            </a:r>
            <a:r>
              <a:rPr lang="en-US" sz="2800" dirty="0" err="1" smtClean="0"/>
              <a:t>x</a:t>
            </a:r>
            <a:r>
              <a:rPr lang="en-US" sz="2800" dirty="0" smtClean="0"/>
              <a:t> = (</a:t>
            </a:r>
            <a:r>
              <a:rPr lang="en-US" sz="2800" dirty="0" err="1" smtClean="0"/>
              <a:t>x</a:t>
            </a:r>
            <a:r>
              <a:rPr lang="en-US" sz="2800" dirty="0" smtClean="0"/>
              <a:t> -1) end ; print </a:t>
            </a:r>
            <a:r>
              <a:rPr lang="en-US" sz="2800" dirty="0" err="1" smtClean="0"/>
              <a:t>x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 of operator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Semantics is the meaning of the sentence.</a:t>
            </a:r>
          </a:p>
          <a:p>
            <a:pPr lvl="1"/>
            <a:r>
              <a:rPr lang="en-US" dirty="0" smtClean="0"/>
              <a:t>The meaning is </a:t>
            </a:r>
            <a:r>
              <a:rPr lang="en-US" i="1" dirty="0" smtClean="0">
                <a:solidFill>
                  <a:srgbClr val="800000"/>
                </a:solidFill>
              </a:rPr>
              <a:t>interpreted</a:t>
            </a:r>
            <a:r>
              <a:rPr lang="en-US" dirty="0" smtClean="0"/>
              <a:t> by the application</a:t>
            </a:r>
          </a:p>
          <a:p>
            <a:endParaRPr lang="en-US" dirty="0" smtClean="0"/>
          </a:p>
          <a:p>
            <a:r>
              <a:rPr lang="en-US" dirty="0" smtClean="0"/>
              <a:t>We can write a function (</a:t>
            </a:r>
            <a:r>
              <a:rPr lang="en-US" i="1" dirty="0" smtClean="0">
                <a:solidFill>
                  <a:srgbClr val="800000"/>
                </a:solidFill>
              </a:rPr>
              <a:t>interpreter</a:t>
            </a:r>
            <a:r>
              <a:rPr lang="en-US" dirty="0" smtClean="0"/>
              <a:t>) to calculate the semantics</a:t>
            </a:r>
          </a:p>
          <a:p>
            <a:pPr lvl="1"/>
            <a:r>
              <a:rPr lang="en-US" dirty="0" smtClean="0"/>
              <a:t>Input to the function: an operator tree in list format</a:t>
            </a:r>
          </a:p>
          <a:p>
            <a:pPr lvl="1"/>
            <a:r>
              <a:rPr lang="en-US" dirty="0" smtClean="0"/>
              <a:t>Output of the function: the operator tree’s semantics</a:t>
            </a:r>
          </a:p>
          <a:p>
            <a:pPr lvl="1"/>
            <a:r>
              <a:rPr lang="en-US" dirty="0" smtClean="0"/>
              <a:t>The function recursively calls itself on the recursively defined operator trees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BNF for the expression operator trees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74700" y="1435100"/>
            <a:ext cx="70485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TREE ::=  NUMERAL  |  [ OP, TREE, TREE ]</a:t>
            </a:r>
          </a:p>
          <a:p>
            <a:r>
              <a:rPr lang="en-US" sz="2400" dirty="0" smtClean="0"/>
              <a:t>OP ::=  +  |  -</a:t>
            </a:r>
          </a:p>
          <a:p>
            <a:r>
              <a:rPr lang="en-US" sz="2400" dirty="0" smtClean="0"/>
              <a:t>NUMERAL ::=  a string of digits</a:t>
            </a:r>
            <a:endParaRPr lang="en-US" sz="24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27878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Interpreter for the expression operator trees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7400" y="3791128"/>
            <a:ext cx="7797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eval(TREE</a:t>
            </a:r>
            <a:r>
              <a:rPr lang="en-US" sz="2400" dirty="0" smtClean="0"/>
              <a:t>){</a:t>
            </a:r>
          </a:p>
          <a:p>
            <a:r>
              <a:rPr lang="en-US" sz="2400" dirty="0" smtClean="0"/>
              <a:t>         if TREE is NUMERAL</a:t>
            </a:r>
          </a:p>
          <a:p>
            <a:r>
              <a:rPr lang="en-US" sz="2400" dirty="0" smtClean="0"/>
              <a:t>                     return the numeric value of NUMERAL  </a:t>
            </a:r>
          </a:p>
          <a:p>
            <a:r>
              <a:rPr lang="en-US" sz="2400" dirty="0" smtClean="0"/>
              <a:t>         else  #TREE must be in the form [ OP, T1, T2 ]</a:t>
            </a:r>
          </a:p>
          <a:p>
            <a:r>
              <a:rPr lang="en-US" sz="2400" dirty="0" smtClean="0"/>
              <a:t>                 recursively call </a:t>
            </a:r>
            <a:r>
              <a:rPr lang="en-US" sz="2400" dirty="0" err="1" smtClean="0"/>
              <a:t>eval</a:t>
            </a:r>
            <a:r>
              <a:rPr lang="en-US" sz="2400" dirty="0" smtClean="0"/>
              <a:t> on T1 and get result ans1</a:t>
            </a:r>
          </a:p>
          <a:p>
            <a:r>
              <a:rPr lang="en-US" sz="2400" dirty="0" smtClean="0"/>
              <a:t>                 recursively call </a:t>
            </a:r>
            <a:r>
              <a:rPr lang="en-US" sz="2400" dirty="0" err="1" smtClean="0"/>
              <a:t>eval</a:t>
            </a:r>
            <a:r>
              <a:rPr lang="en-US" sz="2400" dirty="0" smtClean="0"/>
              <a:t> on T2 and get result ans2</a:t>
            </a:r>
          </a:p>
          <a:p>
            <a:r>
              <a:rPr lang="en-US" sz="2400" dirty="0" smtClean="0"/>
              <a:t>                 return ans1 OP ans2</a:t>
            </a:r>
          </a:p>
          <a:p>
            <a:r>
              <a:rPr lang="en-US" sz="2400" dirty="0" smtClean="0"/>
              <a:t>}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Copy-rule semantics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700" y="2095203"/>
            <a:ext cx="5918200" cy="4165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46100" y="1443038"/>
            <a:ext cx="6083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eval</a:t>
            </a:r>
            <a:r>
              <a:rPr lang="en-US" sz="2400" dirty="0" smtClean="0"/>
              <a:t>( ["-", ["+", "2", "1"], ["-", "3", "4"]] 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54500" y="2616200"/>
            <a:ext cx="3073400" cy="14986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254500" y="4229100"/>
            <a:ext cx="3073400" cy="14986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ine Callout 2 (No Border) 9"/>
          <p:cNvSpPr/>
          <p:nvPr/>
        </p:nvSpPr>
        <p:spPr>
          <a:xfrm>
            <a:off x="6794500" y="1217992"/>
            <a:ext cx="2095500" cy="1220408"/>
          </a:xfrm>
          <a:prstGeom prst="callout2">
            <a:avLst>
              <a:gd name="adj1" fmla="val 274475"/>
              <a:gd name="adj2" fmla="val -58147"/>
              <a:gd name="adj3" fmla="val 18750"/>
              <a:gd name="adj4" fmla="val -16667"/>
              <a:gd name="adj5" fmla="val 114413"/>
              <a:gd name="adj6" fmla="val -5028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 body freshly copied upon recursive call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Compiler/Translator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translator (compiler) converts a program into an operator tree, and then converts one operator tree to another, until producing machine code (or byte code)</a:t>
            </a:r>
          </a:p>
          <a:p>
            <a:endParaRPr lang="en-US" dirty="0" smtClean="0"/>
          </a:p>
          <a:p>
            <a:r>
              <a:rPr lang="en-US" dirty="0" smtClean="0"/>
              <a:t>E.g. Translating the expression operator tree into postfix strings.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Interpreter for the mini-command language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06400" y="1765300"/>
            <a:ext cx="44831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PROGRAM ::=  COMMANDLIST</a:t>
            </a:r>
          </a:p>
        </p:txBody>
      </p:sp>
      <p:sp>
        <p:nvSpPr>
          <p:cNvPr id="8" name="Rectangle 7"/>
          <p:cNvSpPr/>
          <p:nvPr/>
        </p:nvSpPr>
        <p:spPr>
          <a:xfrm>
            <a:off x="406400" y="1765300"/>
            <a:ext cx="48641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PTREE ::=  CLIST</a:t>
            </a:r>
          </a:p>
        </p:txBody>
      </p:sp>
      <p:sp>
        <p:nvSpPr>
          <p:cNvPr id="9" name="Rectangle 8"/>
          <p:cNvSpPr/>
          <p:nvPr/>
        </p:nvSpPr>
        <p:spPr>
          <a:xfrm>
            <a:off x="406400" y="2108200"/>
            <a:ext cx="828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COMMANDLIST ::=  COMMAND  </a:t>
            </a:r>
          </a:p>
          <a:p>
            <a:r>
              <a:rPr lang="en-US" sz="2400" dirty="0" smtClean="0"/>
              <a:t>                                |  COMMAND ; COMMANDLIST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6400" y="2108200"/>
            <a:ext cx="63881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CLIST ::=  [ CTREE+ ]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           where  CTREE+  means  one or more </a:t>
            </a:r>
            <a:r>
              <a:rPr lang="en-US" sz="2400" dirty="0" err="1" smtClean="0">
                <a:solidFill>
                  <a:srgbClr val="800000"/>
                </a:solidFill>
              </a:rPr>
              <a:t>CTREEs</a:t>
            </a:r>
            <a:endParaRPr lang="en-US" sz="2400" dirty="0" smtClean="0">
              <a:solidFill>
                <a:srgbClr val="8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6400" y="2857500"/>
            <a:ext cx="82804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COMMAND ::=  VAR = EXPRESSSION </a:t>
            </a:r>
          </a:p>
          <a:p>
            <a:r>
              <a:rPr lang="en-US" sz="2400" dirty="0" smtClean="0"/>
              <a:t>                        |  print VARIABLE</a:t>
            </a:r>
          </a:p>
          <a:p>
            <a:r>
              <a:rPr lang="en-US" sz="2400" dirty="0" smtClean="0"/>
              <a:t>                        |  while EXPRESSION : COMMANDLIST end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6400" y="2857500"/>
            <a:ext cx="7289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CTREE ::=  ["=", VAR, ETREE]  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               |  ["print", VAR]  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               |  ["while", ETREE, CLIST]</a:t>
            </a:r>
          </a:p>
          <a:p>
            <a:endParaRPr lang="en-US" sz="2400" dirty="0" smtClean="0">
              <a:solidFill>
                <a:srgbClr val="8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6400" y="4089400"/>
            <a:ext cx="828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EXPRESSION ::= NUMERAL  |  VAR  </a:t>
            </a:r>
          </a:p>
          <a:p>
            <a:r>
              <a:rPr lang="en-US" sz="2400" dirty="0" smtClean="0"/>
              <a:t>                        |  ( EXPRESSION OPERATOR EXPRESSION 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06400" y="4089400"/>
            <a:ext cx="728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ETREE ::=  NUMERAL  |  VAR  |  [OP, ETREE, ETREE]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                   where OP is either "+" or "-"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06400" y="5081012"/>
            <a:ext cx="82804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OPERATOR is either  +  or  -</a:t>
            </a:r>
          </a:p>
          <a:p>
            <a:r>
              <a:rPr lang="en-US" sz="2400" dirty="0" smtClean="0"/>
              <a:t>NUMERAL  is a sequence of digits</a:t>
            </a:r>
          </a:p>
          <a:p>
            <a:r>
              <a:rPr lang="en-US" sz="2400" dirty="0" smtClean="0"/>
              <a:t>VAR  is a sequence of letters but not  'print', 'while', or 'end'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295400" y="4991100"/>
            <a:ext cx="5499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Need four interpreter functions for the four types of operator trees</a:t>
            </a:r>
          </a:p>
          <a:p>
            <a:pPr algn="ctr"/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(or three since PTREE and CLIST are identical)</a:t>
            </a:r>
            <a:endParaRPr lang="en-US" sz="24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8" grpId="0"/>
      <p:bldP spid="9" grpId="0"/>
      <p:bldP spid="10" grpId="0"/>
      <p:bldP spid="11" grpId="0"/>
      <p:bldP spid="12" grpId="0"/>
      <p:bldP spid="13" grpId="0"/>
      <p:bldP spid="14" grpId="0"/>
      <p:bldP spid="17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Interpreter architecture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200" y="2489200"/>
            <a:ext cx="7213600" cy="187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of building operator trees from textual representations</a:t>
            </a:r>
          </a:p>
          <a:p>
            <a:pPr lvl="1"/>
            <a:r>
              <a:rPr lang="en-US" dirty="0" smtClean="0"/>
              <a:t>e.g. ((2+1) - (3 - 4)) =&gt; ["-", ["+", "2", </a:t>
            </a:r>
            <a:r>
              <a:rPr lang="en-US" smtClean="0"/>
              <a:t>"</a:t>
            </a:r>
            <a:r>
              <a:rPr lang="en-US" smtClean="0"/>
              <a:t>1”], [“-”, “3”, “4”]]</a:t>
            </a:r>
          </a:p>
          <a:p>
            <a:endParaRPr lang="en-US" dirty="0" smtClean="0"/>
          </a:p>
          <a:p>
            <a:r>
              <a:rPr lang="en-US" dirty="0" smtClean="0"/>
              <a:t>Parsing is the first step for many programs, especially compiler/translator/interpreters.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grammar?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computer science, a grammar is a set of rules that define a set of sentences (a language).</a:t>
            </a:r>
          </a:p>
          <a:p>
            <a:endParaRPr lang="en-US" dirty="0" smtClean="0"/>
          </a:p>
          <a:p>
            <a:r>
              <a:rPr lang="en-US" dirty="0" smtClean="0"/>
              <a:t>Grammar is fundamental since it defines what a computer (program) can understand.</a:t>
            </a:r>
          </a:p>
          <a:p>
            <a:pPr lvl="1"/>
            <a:r>
              <a:rPr lang="en-US" dirty="0" smtClean="0"/>
              <a:t>Sometimes the grammar is not explicitly defined, but implicitly defined by the program that interprets the sentences (interpreter).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Two steps:</a:t>
            </a:r>
          </a:p>
          <a:p>
            <a:pPr lvl="1"/>
            <a:r>
              <a:rPr lang="en-US" dirty="0" smtClean="0"/>
              <a:t>Scanning: collecting terminal symbols</a:t>
            </a:r>
          </a:p>
          <a:p>
            <a:pPr lvl="2"/>
            <a:r>
              <a:rPr lang="en-US" dirty="0" smtClean="0"/>
              <a:t>The program that does scanning is sometimes referred to as the “</a:t>
            </a:r>
            <a:r>
              <a:rPr lang="en-US" dirty="0" err="1" smtClean="0"/>
              <a:t>lexer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Parsing a stream of terminal symbols into an operator tree</a:t>
            </a:r>
          </a:p>
          <a:p>
            <a:pPr lvl="2"/>
            <a:r>
              <a:rPr lang="en-US" dirty="0" smtClean="0"/>
              <a:t>The program that does this step is sometimes referred to as the “parser”</a:t>
            </a:r>
          </a:p>
          <a:p>
            <a:pPr lvl="1"/>
            <a:r>
              <a:rPr lang="en-US" dirty="0" smtClean="0"/>
              <a:t>Two types of parsers</a:t>
            </a:r>
          </a:p>
          <a:p>
            <a:pPr lvl="2"/>
            <a:r>
              <a:rPr lang="en-US" dirty="0" smtClean="0"/>
              <a:t>Top-down, or recursive-descent, parser, e.g. LL parsers</a:t>
            </a:r>
          </a:p>
          <a:p>
            <a:pPr lvl="2"/>
            <a:r>
              <a:rPr lang="en-US" dirty="0" smtClean="0"/>
              <a:t>Bottom-up, e.g. LR parsers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Parser generator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parser generator produces a parser in a specific programming language, given as input the grammar of the surface syntax</a:t>
            </a:r>
          </a:p>
          <a:p>
            <a:pPr lvl="1"/>
            <a:r>
              <a:rPr lang="en-US" dirty="0" smtClean="0"/>
              <a:t>e.g. </a:t>
            </a:r>
            <a:r>
              <a:rPr lang="en-US" dirty="0" err="1" smtClean="0"/>
              <a:t>Antlr</a:t>
            </a:r>
            <a:r>
              <a:rPr lang="en-US" dirty="0" smtClean="0"/>
              <a:t> (top-down), </a:t>
            </a:r>
            <a:r>
              <a:rPr lang="en-US" dirty="0" err="1" smtClean="0"/>
              <a:t>yacc</a:t>
            </a:r>
            <a:r>
              <a:rPr lang="en-US" dirty="0" smtClean="0"/>
              <a:t>/bison (bottom-up)</a:t>
            </a:r>
          </a:p>
          <a:p>
            <a:endParaRPr lang="en-US" dirty="0" smtClean="0"/>
          </a:p>
          <a:p>
            <a:r>
              <a:rPr lang="en-US" dirty="0" smtClean="0"/>
              <a:t>The operator tree is built through code segments attached to grammar rules.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Hand-written recursive-descent Parser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what we did for interpreter, but the input is program text, and the output is the operator tree</a:t>
            </a:r>
          </a:p>
          <a:p>
            <a:r>
              <a:rPr lang="en-US" dirty="0" smtClean="0"/>
              <a:t>For each grammar rule (surface syntax!), write a function that uses that rule to parse text strings.</a:t>
            </a:r>
          </a:p>
          <a:p>
            <a:r>
              <a:rPr lang="en-US" dirty="0" smtClean="0"/>
              <a:t>Must know which rule branch to use given a text string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9900" y="1417638"/>
            <a:ext cx="8102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EXPRESSION ::= NUMERAL  </a:t>
            </a:r>
          </a:p>
          <a:p>
            <a:r>
              <a:rPr lang="en-US" sz="2400" dirty="0" smtClean="0"/>
              <a:t>                         |  VAR  </a:t>
            </a:r>
          </a:p>
          <a:p>
            <a:r>
              <a:rPr lang="en-US" sz="2400" dirty="0" smtClean="0"/>
              <a:t>                         | ( EXPRESSION OPERATOR EXPRESSION )</a:t>
            </a:r>
          </a:p>
          <a:p>
            <a:r>
              <a:rPr lang="en-US" sz="2400" dirty="0" smtClean="0"/>
              <a:t>               where OPERATOR is  "+"  or "-"</a:t>
            </a:r>
          </a:p>
          <a:p>
            <a:r>
              <a:rPr lang="en-US" sz="2400" dirty="0" smtClean="0"/>
              <a:t>                            NUMERAL  is a sequence of digits</a:t>
            </a:r>
          </a:p>
          <a:p>
            <a:r>
              <a:rPr lang="en-US" sz="2400" dirty="0" smtClean="0"/>
              <a:t>                            VAR  is  a string of letters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69900" y="3946426"/>
            <a:ext cx="82169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for NUMERAL,  the tree is  NUMERAL</a:t>
            </a:r>
          </a:p>
          <a:p>
            <a:endParaRPr lang="en-US" sz="2000" dirty="0" smtClean="0"/>
          </a:p>
          <a:p>
            <a:r>
              <a:rPr lang="en-US" sz="2000" dirty="0" smtClean="0"/>
              <a:t>for VAR,  the tree is  VAR</a:t>
            </a:r>
          </a:p>
          <a:p>
            <a:endParaRPr lang="en-US" sz="2000" dirty="0" smtClean="0"/>
          </a:p>
          <a:p>
            <a:r>
              <a:rPr lang="en-US" sz="2000" dirty="0" smtClean="0"/>
              <a:t>for ( EXPRESSION1 OPERATOR EXPRESSION2 ),  the tree is [OPERATOR, T1, T2]</a:t>
            </a:r>
          </a:p>
          <a:p>
            <a:r>
              <a:rPr lang="en-US" sz="2000" dirty="0" smtClean="0"/>
              <a:t>      where T1 is the tree for EXPRESSION1</a:t>
            </a:r>
          </a:p>
          <a:p>
            <a:r>
              <a:rPr lang="en-US" sz="2000" dirty="0" smtClean="0"/>
              <a:t>                  T2 is the tree for EXPRESSION2</a:t>
            </a:r>
            <a:endParaRPr lang="en-US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Assignment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Copy the scanner and parser into one file and the command interpreter into another. In a third file, write a driver program that reads a source program and then imports and calls the scanner-parser and interpreter modules. </a:t>
            </a:r>
          </a:p>
          <a:p>
            <a:endParaRPr lang="en-US" sz="2400" dirty="0" smtClean="0"/>
          </a:p>
          <a:p>
            <a:r>
              <a:rPr lang="en-US" sz="2400" dirty="0" smtClean="0"/>
              <a:t>Change the grammar to allow assignment to take a general expression on the </a:t>
            </a:r>
            <a:r>
              <a:rPr lang="en-US" sz="2400" dirty="0" err="1" smtClean="0"/>
              <a:t>rhs</a:t>
            </a:r>
            <a:r>
              <a:rPr lang="en-US" sz="2400" dirty="0" smtClean="0"/>
              <a:t>. Modify the parser/interpreter accordingly.</a:t>
            </a:r>
          </a:p>
          <a:p>
            <a:endParaRPr lang="en-US" sz="2400" dirty="0" smtClean="0"/>
          </a:p>
          <a:p>
            <a:r>
              <a:rPr lang="en-US" sz="2400" dirty="0" smtClean="0"/>
              <a:t>Add an if-else command to the parser and interpreter. </a:t>
            </a:r>
          </a:p>
          <a:p>
            <a:endParaRPr lang="en-US" sz="2400" dirty="0" smtClean="0"/>
          </a:p>
          <a:p>
            <a:r>
              <a:rPr lang="en-US" sz="2400" dirty="0" smtClean="0"/>
              <a:t>Add </a:t>
            </a:r>
            <a:r>
              <a:rPr lang="en-US" sz="2400" dirty="0" err="1" smtClean="0"/>
              <a:t>parameterless</a:t>
            </a:r>
            <a:r>
              <a:rPr lang="en-US" sz="2400" dirty="0" smtClean="0"/>
              <a:t> procedures to the language: </a:t>
            </a:r>
          </a:p>
          <a:p>
            <a:pPr>
              <a:buNone/>
            </a:pPr>
            <a:r>
              <a:rPr lang="en-US" sz="2400" b="1" dirty="0" smtClean="0"/>
              <a:t>                  </a:t>
            </a:r>
            <a:r>
              <a:rPr lang="en-US" sz="2400" dirty="0" smtClean="0">
                <a:solidFill>
                  <a:srgbClr val="000090"/>
                </a:solidFill>
              </a:rPr>
              <a:t>COMMAND ::= . . . | proc I : C | call I</a:t>
            </a:r>
            <a:r>
              <a:rPr lang="en-US" sz="2400" b="1" dirty="0" smtClean="0"/>
              <a:t> </a:t>
            </a:r>
          </a:p>
          <a:p>
            <a:pPr>
              <a:buNone/>
            </a:pPr>
            <a:r>
              <a:rPr lang="en-US" sz="2400" dirty="0" smtClean="0"/>
              <a:t>      In the interpreter, save the body of a newly defined procedure in the namespace. (That is, the semantics of </a:t>
            </a:r>
            <a:r>
              <a:rPr lang="en-US" sz="2400" dirty="0" smtClean="0">
                <a:solidFill>
                  <a:srgbClr val="000090"/>
                </a:solidFill>
              </a:rPr>
              <a:t>proc I: C</a:t>
            </a:r>
            <a:r>
              <a:rPr lang="en-US" sz="2400" dirty="0" smtClean="0"/>
              <a:t> is similar to </a:t>
            </a:r>
            <a:r>
              <a:rPr lang="en-US" sz="2400" dirty="0" smtClean="0">
                <a:solidFill>
                  <a:srgbClr val="000090"/>
                </a:solidFill>
              </a:rPr>
              <a:t>I = C</a:t>
            </a:r>
            <a:r>
              <a:rPr lang="en-US" sz="2400" dirty="0" smtClean="0"/>
              <a:t>.) What is the semantics of </a:t>
            </a:r>
            <a:r>
              <a:rPr lang="en-US" sz="2400" dirty="0" smtClean="0">
                <a:solidFill>
                  <a:srgbClr val="000090"/>
                </a:solidFill>
              </a:rPr>
              <a:t>call I</a:t>
            </a:r>
            <a:r>
              <a:rPr lang="en-US" sz="2400" dirty="0" smtClean="0"/>
              <a:t>? Implement this. 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BNF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5900" y="1595438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EXPRESSION </a:t>
            </a:r>
            <a:r>
              <a:rPr lang="en-US" sz="2400" dirty="0" smtClean="0">
                <a:solidFill>
                  <a:srgbClr val="800080"/>
                </a:solidFill>
              </a:rPr>
              <a:t>::=</a:t>
            </a:r>
            <a:r>
              <a:rPr lang="en-US" sz="2400" dirty="0" smtClean="0"/>
              <a:t>  NUMERAL  </a:t>
            </a:r>
            <a:r>
              <a:rPr lang="en-US" sz="2400" dirty="0" smtClean="0">
                <a:solidFill>
                  <a:srgbClr val="800080"/>
                </a:solidFill>
              </a:rPr>
              <a:t>|</a:t>
            </a:r>
            <a:r>
              <a:rPr lang="en-US" sz="2400" dirty="0" smtClean="0"/>
              <a:t>  ( EXPRESSION OPERATOR EXPRESSION )</a:t>
            </a:r>
          </a:p>
          <a:p>
            <a:r>
              <a:rPr lang="en-US" sz="2400" dirty="0" smtClean="0"/>
              <a:t>OPERATOR </a:t>
            </a:r>
            <a:r>
              <a:rPr lang="en-US" sz="2400" dirty="0" smtClean="0">
                <a:solidFill>
                  <a:srgbClr val="800080"/>
                </a:solidFill>
              </a:rPr>
              <a:t>::=</a:t>
            </a:r>
            <a:r>
              <a:rPr lang="en-US" sz="2400" dirty="0" smtClean="0"/>
              <a:t>  +  </a:t>
            </a:r>
            <a:r>
              <a:rPr lang="en-US" sz="2400" dirty="0" smtClean="0">
                <a:solidFill>
                  <a:srgbClr val="800080"/>
                </a:solidFill>
              </a:rPr>
              <a:t>|</a:t>
            </a:r>
            <a:r>
              <a:rPr lang="en-US" sz="2400" dirty="0" smtClean="0"/>
              <a:t>  -</a:t>
            </a:r>
          </a:p>
        </p:txBody>
      </p:sp>
      <p:sp>
        <p:nvSpPr>
          <p:cNvPr id="6" name="Rectangle 5"/>
          <p:cNvSpPr/>
          <p:nvPr/>
        </p:nvSpPr>
        <p:spPr>
          <a:xfrm>
            <a:off x="2671600" y="5245100"/>
            <a:ext cx="296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e.g. (4 - (3 + 2))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41300" y="2369235"/>
            <a:ext cx="64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NUMERAL </a:t>
            </a:r>
            <a:r>
              <a:rPr lang="en-US" sz="2400" dirty="0" smtClean="0">
                <a:solidFill>
                  <a:srgbClr val="800080"/>
                </a:solidFill>
              </a:rPr>
              <a:t>::=</a:t>
            </a:r>
            <a:r>
              <a:rPr lang="en-US" sz="2400" dirty="0" smtClean="0"/>
              <a:t>  DIGIT  </a:t>
            </a:r>
            <a:r>
              <a:rPr lang="en-US" sz="2400" dirty="0" smtClean="0">
                <a:solidFill>
                  <a:srgbClr val="800080"/>
                </a:solidFill>
              </a:rPr>
              <a:t>|</a:t>
            </a:r>
            <a:r>
              <a:rPr lang="en-US" sz="2400" dirty="0" smtClean="0"/>
              <a:t>  DIGIT NUMERAL</a:t>
            </a:r>
          </a:p>
          <a:p>
            <a:r>
              <a:rPr lang="en-US" sz="2400" dirty="0" smtClean="0"/>
              <a:t>DIGIT ::=  0 </a:t>
            </a:r>
            <a:r>
              <a:rPr lang="en-US" sz="2400" dirty="0" smtClean="0">
                <a:solidFill>
                  <a:srgbClr val="800080"/>
                </a:solidFill>
              </a:rPr>
              <a:t>|</a:t>
            </a:r>
            <a:r>
              <a:rPr lang="en-US" sz="2400" dirty="0" smtClean="0"/>
              <a:t> 1 </a:t>
            </a:r>
            <a:r>
              <a:rPr lang="en-US" sz="2400" dirty="0" smtClean="0">
                <a:solidFill>
                  <a:srgbClr val="800080"/>
                </a:solidFill>
              </a:rPr>
              <a:t>|</a:t>
            </a:r>
            <a:r>
              <a:rPr lang="en-US" sz="2400" dirty="0" smtClean="0"/>
              <a:t> 2 </a:t>
            </a:r>
            <a:r>
              <a:rPr lang="en-US" sz="2400" dirty="0" smtClean="0">
                <a:solidFill>
                  <a:srgbClr val="800080"/>
                </a:solidFill>
              </a:rPr>
              <a:t>|</a:t>
            </a:r>
            <a:r>
              <a:rPr lang="en-US" sz="2400" dirty="0" smtClean="0"/>
              <a:t> 3 </a:t>
            </a:r>
            <a:r>
              <a:rPr lang="en-US" sz="2400" dirty="0" smtClean="0">
                <a:solidFill>
                  <a:srgbClr val="800080"/>
                </a:solidFill>
              </a:rPr>
              <a:t>|</a:t>
            </a:r>
            <a:r>
              <a:rPr lang="en-US" sz="2400" dirty="0" smtClean="0"/>
              <a:t> 4 </a:t>
            </a:r>
            <a:r>
              <a:rPr lang="en-US" sz="2400" dirty="0" smtClean="0">
                <a:solidFill>
                  <a:srgbClr val="800080"/>
                </a:solidFill>
              </a:rPr>
              <a:t>|</a:t>
            </a:r>
            <a:r>
              <a:rPr lang="en-US" sz="2400" dirty="0" smtClean="0"/>
              <a:t> 5 </a:t>
            </a:r>
            <a:r>
              <a:rPr lang="en-US" sz="2400" dirty="0" smtClean="0">
                <a:solidFill>
                  <a:srgbClr val="800080"/>
                </a:solidFill>
              </a:rPr>
              <a:t>|</a:t>
            </a:r>
            <a:r>
              <a:rPr lang="en-US" sz="2400" dirty="0" smtClean="0"/>
              <a:t> 6 </a:t>
            </a:r>
            <a:r>
              <a:rPr lang="en-US" sz="2400" dirty="0" smtClean="0">
                <a:solidFill>
                  <a:srgbClr val="800080"/>
                </a:solidFill>
              </a:rPr>
              <a:t>|</a:t>
            </a:r>
            <a:r>
              <a:rPr lang="en-US" sz="2400" dirty="0" smtClean="0"/>
              <a:t> 7 </a:t>
            </a:r>
            <a:r>
              <a:rPr lang="en-US" sz="2400" dirty="0" smtClean="0">
                <a:solidFill>
                  <a:srgbClr val="800080"/>
                </a:solidFill>
              </a:rPr>
              <a:t>|</a:t>
            </a:r>
            <a:r>
              <a:rPr lang="en-US" sz="2400" dirty="0" smtClean="0"/>
              <a:t> 8 </a:t>
            </a:r>
            <a:r>
              <a:rPr lang="en-US" sz="2400" dirty="0" smtClean="0">
                <a:solidFill>
                  <a:srgbClr val="800080"/>
                </a:solidFill>
              </a:rPr>
              <a:t>|</a:t>
            </a:r>
            <a:r>
              <a:rPr lang="en-US" sz="2400" dirty="0" smtClean="0"/>
              <a:t> 9 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1485899" y="2844632"/>
            <a:ext cx="258062" cy="330200"/>
          </a:xfrm>
          <a:prstGeom prst="rect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904999" y="2844632"/>
            <a:ext cx="258062" cy="330200"/>
          </a:xfrm>
          <a:prstGeom prst="rect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336799" y="2844632"/>
            <a:ext cx="258062" cy="330200"/>
          </a:xfrm>
          <a:prstGeom prst="rect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781299" y="2844632"/>
            <a:ext cx="258062" cy="330200"/>
          </a:xfrm>
          <a:prstGeom prst="rect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200399" y="2844632"/>
            <a:ext cx="258062" cy="330200"/>
          </a:xfrm>
          <a:prstGeom prst="rect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632199" y="2844632"/>
            <a:ext cx="258062" cy="330200"/>
          </a:xfrm>
          <a:prstGeom prst="rect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076699" y="2831932"/>
            <a:ext cx="258062" cy="330200"/>
          </a:xfrm>
          <a:prstGeom prst="rect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521199" y="2831932"/>
            <a:ext cx="258062" cy="330200"/>
          </a:xfrm>
          <a:prstGeom prst="rect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940299" y="2831932"/>
            <a:ext cx="258062" cy="330200"/>
          </a:xfrm>
          <a:prstGeom prst="rect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372099" y="2831932"/>
            <a:ext cx="258062" cy="330200"/>
          </a:xfrm>
          <a:prstGeom prst="rect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104137" y="2077135"/>
            <a:ext cx="258062" cy="330200"/>
          </a:xfrm>
          <a:prstGeom prst="rect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652268" y="2077135"/>
            <a:ext cx="258062" cy="330200"/>
          </a:xfrm>
          <a:prstGeom prst="rect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617215" y="4222402"/>
            <a:ext cx="258062" cy="3302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960368" y="1708835"/>
            <a:ext cx="258062" cy="330200"/>
          </a:xfrm>
          <a:prstGeom prst="rect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8699500" y="1696135"/>
            <a:ext cx="258062" cy="330200"/>
          </a:xfrm>
          <a:prstGeom prst="rect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2617215" y="3600102"/>
            <a:ext cx="3011930" cy="461665"/>
            <a:chOff x="2617215" y="3600102"/>
            <a:chExt cx="3011930" cy="461665"/>
          </a:xfrm>
        </p:grpSpPr>
        <p:sp>
          <p:nvSpPr>
            <p:cNvPr id="25" name="Rectangle 24"/>
            <p:cNvSpPr/>
            <p:nvPr/>
          </p:nvSpPr>
          <p:spPr>
            <a:xfrm>
              <a:off x="2617215" y="3714402"/>
              <a:ext cx="258062" cy="330200"/>
            </a:xfrm>
            <a:prstGeom prst="rect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862577" y="3600102"/>
              <a:ext cx="27665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: terminal symbols</a:t>
              </a:r>
              <a:endParaRPr lang="en-US" sz="2400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862576" y="4095402"/>
            <a:ext cx="3344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: non-terminal symbols</a:t>
            </a:r>
            <a:endParaRPr lang="en-US" sz="2400" dirty="0"/>
          </a:p>
        </p:txBody>
      </p:sp>
      <p:sp>
        <p:nvSpPr>
          <p:cNvPr id="31" name="Rectangle 30"/>
          <p:cNvSpPr/>
          <p:nvPr/>
        </p:nvSpPr>
        <p:spPr>
          <a:xfrm>
            <a:off x="290069" y="1696135"/>
            <a:ext cx="1576830" cy="3302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79400" y="2064435"/>
            <a:ext cx="1464561" cy="3302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92100" y="2458135"/>
            <a:ext cx="1451861" cy="3302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04800" y="2839135"/>
            <a:ext cx="711200" cy="3302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30" grpId="0"/>
      <p:bldP spid="31" grpId="0" animBg="1"/>
      <p:bldP spid="32" grpId="0" animBg="1"/>
      <p:bldP spid="33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BNF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5900" y="1595438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EXPRESSION </a:t>
            </a:r>
            <a:r>
              <a:rPr lang="en-US" sz="2400" dirty="0" smtClean="0">
                <a:solidFill>
                  <a:srgbClr val="800080"/>
                </a:solidFill>
              </a:rPr>
              <a:t>::=</a:t>
            </a:r>
            <a:r>
              <a:rPr lang="en-US" sz="2400" dirty="0" smtClean="0"/>
              <a:t>  NUMERAL  </a:t>
            </a:r>
            <a:r>
              <a:rPr lang="en-US" sz="2400" dirty="0" smtClean="0">
                <a:solidFill>
                  <a:srgbClr val="800080"/>
                </a:solidFill>
              </a:rPr>
              <a:t>|</a:t>
            </a:r>
            <a:r>
              <a:rPr lang="en-US" sz="2400" dirty="0" smtClean="0"/>
              <a:t>  ( EXPRESSION OPERATOR EXPRESSION )</a:t>
            </a:r>
          </a:p>
          <a:p>
            <a:r>
              <a:rPr lang="en-US" sz="2400" dirty="0" smtClean="0"/>
              <a:t>OPERATOR </a:t>
            </a:r>
            <a:r>
              <a:rPr lang="en-US" sz="2400" dirty="0" smtClean="0">
                <a:solidFill>
                  <a:srgbClr val="800080"/>
                </a:solidFill>
              </a:rPr>
              <a:t>::=</a:t>
            </a:r>
            <a:r>
              <a:rPr lang="en-US" sz="2400" dirty="0" smtClean="0"/>
              <a:t>  +  </a:t>
            </a:r>
            <a:r>
              <a:rPr lang="en-US" sz="2400" dirty="0" smtClean="0">
                <a:solidFill>
                  <a:srgbClr val="800080"/>
                </a:solidFill>
              </a:rPr>
              <a:t>|</a:t>
            </a:r>
            <a:r>
              <a:rPr lang="en-US" sz="2400" dirty="0" smtClean="0"/>
              <a:t>  -</a:t>
            </a:r>
          </a:p>
        </p:txBody>
      </p:sp>
      <p:sp>
        <p:nvSpPr>
          <p:cNvPr id="7" name="Rectangle 6"/>
          <p:cNvSpPr/>
          <p:nvPr/>
        </p:nvSpPr>
        <p:spPr>
          <a:xfrm>
            <a:off x="241300" y="2369235"/>
            <a:ext cx="64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NUMERAL </a:t>
            </a:r>
            <a:r>
              <a:rPr lang="en-US" sz="2400" dirty="0" smtClean="0">
                <a:solidFill>
                  <a:srgbClr val="800080"/>
                </a:solidFill>
              </a:rPr>
              <a:t>::=</a:t>
            </a:r>
            <a:r>
              <a:rPr lang="en-US" sz="2400" dirty="0" smtClean="0"/>
              <a:t>  DIGIT  </a:t>
            </a:r>
            <a:r>
              <a:rPr lang="en-US" sz="2400" dirty="0" smtClean="0">
                <a:solidFill>
                  <a:srgbClr val="800080"/>
                </a:solidFill>
              </a:rPr>
              <a:t>|</a:t>
            </a:r>
            <a:r>
              <a:rPr lang="en-US" sz="2400" dirty="0" smtClean="0"/>
              <a:t>  DIGIT NUMERAL</a:t>
            </a:r>
          </a:p>
          <a:p>
            <a:r>
              <a:rPr lang="en-US" sz="2400" dirty="0" smtClean="0"/>
              <a:t>DIGIT ::=  0 </a:t>
            </a:r>
            <a:r>
              <a:rPr lang="en-US" sz="2400" dirty="0" smtClean="0">
                <a:solidFill>
                  <a:srgbClr val="800080"/>
                </a:solidFill>
              </a:rPr>
              <a:t>|</a:t>
            </a:r>
            <a:r>
              <a:rPr lang="en-US" sz="2400" dirty="0" smtClean="0"/>
              <a:t> 1 </a:t>
            </a:r>
            <a:r>
              <a:rPr lang="en-US" sz="2400" dirty="0" smtClean="0">
                <a:solidFill>
                  <a:srgbClr val="800080"/>
                </a:solidFill>
              </a:rPr>
              <a:t>|</a:t>
            </a:r>
            <a:r>
              <a:rPr lang="en-US" sz="2400" dirty="0" smtClean="0"/>
              <a:t> 2 </a:t>
            </a:r>
            <a:r>
              <a:rPr lang="en-US" sz="2400" dirty="0" smtClean="0">
                <a:solidFill>
                  <a:srgbClr val="800080"/>
                </a:solidFill>
              </a:rPr>
              <a:t>|</a:t>
            </a:r>
            <a:r>
              <a:rPr lang="en-US" sz="2400" dirty="0" smtClean="0"/>
              <a:t> 3 </a:t>
            </a:r>
            <a:r>
              <a:rPr lang="en-US" sz="2400" dirty="0" smtClean="0">
                <a:solidFill>
                  <a:srgbClr val="800080"/>
                </a:solidFill>
              </a:rPr>
              <a:t>|</a:t>
            </a:r>
            <a:r>
              <a:rPr lang="en-US" sz="2400" dirty="0" smtClean="0"/>
              <a:t> 4 </a:t>
            </a:r>
            <a:r>
              <a:rPr lang="en-US" sz="2400" dirty="0" smtClean="0">
                <a:solidFill>
                  <a:srgbClr val="800080"/>
                </a:solidFill>
              </a:rPr>
              <a:t>|</a:t>
            </a:r>
            <a:r>
              <a:rPr lang="en-US" sz="2400" dirty="0" smtClean="0"/>
              <a:t> 5 </a:t>
            </a:r>
            <a:r>
              <a:rPr lang="en-US" sz="2400" dirty="0" smtClean="0">
                <a:solidFill>
                  <a:srgbClr val="800080"/>
                </a:solidFill>
              </a:rPr>
              <a:t>|</a:t>
            </a:r>
            <a:r>
              <a:rPr lang="en-US" sz="2400" dirty="0" smtClean="0"/>
              <a:t> 6 </a:t>
            </a:r>
            <a:r>
              <a:rPr lang="en-US" sz="2400" dirty="0" smtClean="0">
                <a:solidFill>
                  <a:srgbClr val="800080"/>
                </a:solidFill>
              </a:rPr>
              <a:t>|</a:t>
            </a:r>
            <a:r>
              <a:rPr lang="en-US" sz="2400" dirty="0" smtClean="0"/>
              <a:t> 7 </a:t>
            </a:r>
            <a:r>
              <a:rPr lang="en-US" sz="2400" dirty="0" smtClean="0">
                <a:solidFill>
                  <a:srgbClr val="800080"/>
                </a:solidFill>
              </a:rPr>
              <a:t>|</a:t>
            </a:r>
            <a:r>
              <a:rPr lang="en-US" sz="2400" dirty="0" smtClean="0"/>
              <a:t> 8 </a:t>
            </a:r>
            <a:r>
              <a:rPr lang="en-US" sz="2400" dirty="0" smtClean="0">
                <a:solidFill>
                  <a:srgbClr val="800080"/>
                </a:solidFill>
              </a:rPr>
              <a:t>|</a:t>
            </a:r>
            <a:r>
              <a:rPr lang="en-US" sz="2400" dirty="0" smtClean="0"/>
              <a:t> 9 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2104137" y="2077135"/>
            <a:ext cx="258062" cy="330200"/>
          </a:xfrm>
          <a:prstGeom prst="rect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652268" y="2077135"/>
            <a:ext cx="258062" cy="330200"/>
          </a:xfrm>
          <a:prstGeom prst="rect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617215" y="4222402"/>
            <a:ext cx="258062" cy="3302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960368" y="1708835"/>
            <a:ext cx="258062" cy="330200"/>
          </a:xfrm>
          <a:prstGeom prst="rect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8699500" y="1696135"/>
            <a:ext cx="258062" cy="330200"/>
          </a:xfrm>
          <a:prstGeom prst="rect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34"/>
          <p:cNvGrpSpPr/>
          <p:nvPr/>
        </p:nvGrpSpPr>
        <p:grpSpPr>
          <a:xfrm>
            <a:off x="2617215" y="3600102"/>
            <a:ext cx="3011930" cy="461665"/>
            <a:chOff x="2617215" y="3600102"/>
            <a:chExt cx="3011930" cy="461665"/>
          </a:xfrm>
        </p:grpSpPr>
        <p:sp>
          <p:nvSpPr>
            <p:cNvPr id="25" name="Rectangle 24"/>
            <p:cNvSpPr/>
            <p:nvPr/>
          </p:nvSpPr>
          <p:spPr>
            <a:xfrm>
              <a:off x="2617215" y="3714402"/>
              <a:ext cx="258062" cy="330200"/>
            </a:xfrm>
            <a:prstGeom prst="rect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862577" y="3600102"/>
              <a:ext cx="27665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: terminal symbols</a:t>
              </a:r>
              <a:endParaRPr lang="en-US" sz="2400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862576" y="4095402"/>
            <a:ext cx="3344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: non-terminal symbols</a:t>
            </a:r>
            <a:endParaRPr lang="en-US" sz="2400" dirty="0"/>
          </a:p>
        </p:txBody>
      </p:sp>
      <p:sp>
        <p:nvSpPr>
          <p:cNvPr id="31" name="Rectangle 30"/>
          <p:cNvSpPr/>
          <p:nvPr/>
        </p:nvSpPr>
        <p:spPr>
          <a:xfrm>
            <a:off x="290069" y="1696135"/>
            <a:ext cx="1576830" cy="3302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79400" y="2064435"/>
            <a:ext cx="1464561" cy="3302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54000" y="5117933"/>
            <a:ext cx="85216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NUMERAL is a sequence of digits from the set, {0,1,2,...,9}</a:t>
            </a:r>
          </a:p>
          <a:p>
            <a:endParaRPr lang="en-US" sz="2400" dirty="0"/>
          </a:p>
        </p:txBody>
      </p:sp>
      <p:sp>
        <p:nvSpPr>
          <p:cNvPr id="36" name="Rectangle 35"/>
          <p:cNvSpPr/>
          <p:nvPr/>
        </p:nvSpPr>
        <p:spPr>
          <a:xfrm>
            <a:off x="2296668" y="1696135"/>
            <a:ext cx="1399032" cy="330200"/>
          </a:xfrm>
          <a:prstGeom prst="rect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3" grpId="0" animBg="1"/>
      <p:bldP spid="24" grpId="0" animBg="1"/>
      <p:bldP spid="27" grpId="0" animBg="1"/>
      <p:bldP spid="28" grpId="0" animBg="1"/>
      <p:bldP spid="31" grpId="0" animBg="1"/>
      <p:bldP spid="32" grpId="0" animBg="1"/>
      <p:bldP spid="35" grpId="0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Deriving sentences from grammar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5900" y="1595438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EXPRESSION </a:t>
            </a:r>
            <a:r>
              <a:rPr lang="en-US" sz="2400" dirty="0" smtClean="0">
                <a:solidFill>
                  <a:srgbClr val="800080"/>
                </a:solidFill>
              </a:rPr>
              <a:t>::=</a:t>
            </a:r>
            <a:r>
              <a:rPr lang="en-US" sz="2400" dirty="0" smtClean="0"/>
              <a:t>  NUMERAL  </a:t>
            </a:r>
            <a:r>
              <a:rPr lang="en-US" sz="2400" dirty="0" smtClean="0">
                <a:solidFill>
                  <a:srgbClr val="800080"/>
                </a:solidFill>
              </a:rPr>
              <a:t>|</a:t>
            </a:r>
            <a:r>
              <a:rPr lang="en-US" sz="2400" dirty="0" smtClean="0"/>
              <a:t>  ( EXPRESSION OPERATOR EXPRESSION )</a:t>
            </a:r>
          </a:p>
          <a:p>
            <a:r>
              <a:rPr lang="en-US" sz="2400" dirty="0" smtClean="0"/>
              <a:t>OPERATOR </a:t>
            </a:r>
            <a:r>
              <a:rPr lang="en-US" sz="2400" dirty="0" smtClean="0">
                <a:solidFill>
                  <a:srgbClr val="800080"/>
                </a:solidFill>
              </a:rPr>
              <a:t>::=</a:t>
            </a:r>
            <a:r>
              <a:rPr lang="en-US" sz="2400" dirty="0" smtClean="0"/>
              <a:t>  +  </a:t>
            </a:r>
            <a:r>
              <a:rPr lang="en-US" sz="2400" dirty="0" smtClean="0">
                <a:solidFill>
                  <a:srgbClr val="800080"/>
                </a:solidFill>
              </a:rPr>
              <a:t>|</a:t>
            </a:r>
            <a:r>
              <a:rPr lang="en-US" sz="2400" dirty="0" smtClean="0"/>
              <a:t>  -</a:t>
            </a:r>
          </a:p>
        </p:txBody>
      </p:sp>
      <p:sp>
        <p:nvSpPr>
          <p:cNvPr id="7" name="Rectangle 6"/>
          <p:cNvSpPr/>
          <p:nvPr/>
        </p:nvSpPr>
        <p:spPr>
          <a:xfrm>
            <a:off x="241300" y="2369235"/>
            <a:ext cx="64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NUMERAL </a:t>
            </a:r>
            <a:r>
              <a:rPr lang="en-US" sz="2400" dirty="0" smtClean="0">
                <a:solidFill>
                  <a:srgbClr val="800080"/>
                </a:solidFill>
              </a:rPr>
              <a:t>::=</a:t>
            </a:r>
            <a:r>
              <a:rPr lang="en-US" sz="2400" dirty="0" smtClean="0"/>
              <a:t>  DIGIT  </a:t>
            </a:r>
            <a:r>
              <a:rPr lang="en-US" sz="2400" dirty="0" smtClean="0">
                <a:solidFill>
                  <a:srgbClr val="800080"/>
                </a:solidFill>
              </a:rPr>
              <a:t>|</a:t>
            </a:r>
            <a:r>
              <a:rPr lang="en-US" sz="2400" dirty="0" smtClean="0"/>
              <a:t>  DIGIT NUMERAL</a:t>
            </a:r>
          </a:p>
          <a:p>
            <a:r>
              <a:rPr lang="en-US" sz="2400" dirty="0" smtClean="0"/>
              <a:t>DIGIT ::=  0 </a:t>
            </a:r>
            <a:r>
              <a:rPr lang="en-US" sz="2400" dirty="0" smtClean="0">
                <a:solidFill>
                  <a:srgbClr val="800080"/>
                </a:solidFill>
              </a:rPr>
              <a:t>|</a:t>
            </a:r>
            <a:r>
              <a:rPr lang="en-US" sz="2400" dirty="0" smtClean="0"/>
              <a:t> 1 </a:t>
            </a:r>
            <a:r>
              <a:rPr lang="en-US" sz="2400" dirty="0" smtClean="0">
                <a:solidFill>
                  <a:srgbClr val="800080"/>
                </a:solidFill>
              </a:rPr>
              <a:t>|</a:t>
            </a:r>
            <a:r>
              <a:rPr lang="en-US" sz="2400" dirty="0" smtClean="0"/>
              <a:t> 2 </a:t>
            </a:r>
            <a:r>
              <a:rPr lang="en-US" sz="2400" dirty="0" smtClean="0">
                <a:solidFill>
                  <a:srgbClr val="800080"/>
                </a:solidFill>
              </a:rPr>
              <a:t>|</a:t>
            </a:r>
            <a:r>
              <a:rPr lang="en-US" sz="2400" dirty="0" smtClean="0"/>
              <a:t> 3 </a:t>
            </a:r>
            <a:r>
              <a:rPr lang="en-US" sz="2400" dirty="0" smtClean="0">
                <a:solidFill>
                  <a:srgbClr val="800080"/>
                </a:solidFill>
              </a:rPr>
              <a:t>|</a:t>
            </a:r>
            <a:r>
              <a:rPr lang="en-US" sz="2400" dirty="0" smtClean="0"/>
              <a:t> 4 </a:t>
            </a:r>
            <a:r>
              <a:rPr lang="en-US" sz="2400" dirty="0" smtClean="0">
                <a:solidFill>
                  <a:srgbClr val="800080"/>
                </a:solidFill>
              </a:rPr>
              <a:t>|</a:t>
            </a:r>
            <a:r>
              <a:rPr lang="en-US" sz="2400" dirty="0" smtClean="0"/>
              <a:t> 5 </a:t>
            </a:r>
            <a:r>
              <a:rPr lang="en-US" sz="2400" dirty="0" smtClean="0">
                <a:solidFill>
                  <a:srgbClr val="800080"/>
                </a:solidFill>
              </a:rPr>
              <a:t>|</a:t>
            </a:r>
            <a:r>
              <a:rPr lang="en-US" sz="2400" dirty="0" smtClean="0"/>
              <a:t> 6 </a:t>
            </a:r>
            <a:r>
              <a:rPr lang="en-US" sz="2400" dirty="0" smtClean="0">
                <a:solidFill>
                  <a:srgbClr val="800080"/>
                </a:solidFill>
              </a:rPr>
              <a:t>|</a:t>
            </a:r>
            <a:r>
              <a:rPr lang="en-US" sz="2400" dirty="0" smtClean="0"/>
              <a:t> 7 </a:t>
            </a:r>
            <a:r>
              <a:rPr lang="en-US" sz="2400" dirty="0" smtClean="0">
                <a:solidFill>
                  <a:srgbClr val="800080"/>
                </a:solidFill>
              </a:rPr>
              <a:t>|</a:t>
            </a:r>
            <a:r>
              <a:rPr lang="en-US" sz="2400" dirty="0" smtClean="0"/>
              <a:t> 8 </a:t>
            </a:r>
            <a:r>
              <a:rPr lang="en-US" sz="2400" dirty="0" smtClean="0">
                <a:solidFill>
                  <a:srgbClr val="800080"/>
                </a:solidFill>
              </a:rPr>
              <a:t>|</a:t>
            </a:r>
            <a:r>
              <a:rPr lang="en-US" sz="2400" dirty="0" smtClean="0"/>
              <a:t> 9 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3378402" y="6111680"/>
            <a:ext cx="296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e.g. (4 + (3 - 2))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241299" y="3417352"/>
            <a:ext cx="817134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EXPRESSION =&gt;  ( EXPRESSION OPERATOR EXPRESSION )</a:t>
            </a:r>
          </a:p>
          <a:p>
            <a:r>
              <a:rPr lang="en-US" dirty="0" smtClean="0"/>
              <a:t>                       =&gt;  (4 OPERATOR EXPRESSION)</a:t>
            </a:r>
          </a:p>
          <a:p>
            <a:r>
              <a:rPr lang="en-US" dirty="0" smtClean="0"/>
              <a:t>                       =&gt;  (4 + EXPRESSION)</a:t>
            </a:r>
          </a:p>
          <a:p>
            <a:r>
              <a:rPr lang="en-US" dirty="0" smtClean="0"/>
              <a:t>                       =&gt;  (4 + ( EXPRESSION OPERATOR EXPRESSION ))</a:t>
            </a:r>
          </a:p>
          <a:p>
            <a:r>
              <a:rPr lang="en-US" dirty="0" smtClean="0"/>
              <a:t>                       =&gt;  (4 + ( 3 OPERATOR EXPRESSION ))</a:t>
            </a:r>
          </a:p>
          <a:p>
            <a:r>
              <a:rPr lang="en-US" dirty="0" smtClean="0"/>
              <a:t>                       =&gt;  (4 + ( 3 - EXPRESSION ))</a:t>
            </a:r>
          </a:p>
          <a:p>
            <a:r>
              <a:rPr lang="en-US" dirty="0" smtClean="0"/>
              <a:t>                       =&gt;  (4 + (3 - 2))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81872" y="3765462"/>
            <a:ext cx="1216152" cy="266191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834539" y="3765878"/>
            <a:ext cx="3690668" cy="266191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932262" y="3765878"/>
            <a:ext cx="1216152" cy="266191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889702" y="4026536"/>
            <a:ext cx="194462" cy="266191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085092" y="4026536"/>
            <a:ext cx="1019874" cy="266191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042102" y="4320064"/>
            <a:ext cx="194462" cy="266191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237491" y="4309208"/>
            <a:ext cx="1236115" cy="266191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259631" y="4581024"/>
            <a:ext cx="3645501" cy="266191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327200" y="4839794"/>
            <a:ext cx="194462" cy="266191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522590" y="4839794"/>
            <a:ext cx="1019874" cy="266191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482785" y="5142757"/>
            <a:ext cx="194462" cy="266191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678174" y="5131901"/>
            <a:ext cx="1236115" cy="266191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567057" y="5399576"/>
            <a:ext cx="194462" cy="266191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41" grpId="0" animBg="1"/>
      <p:bldP spid="41" grpId="1" animBg="1"/>
      <p:bldP spid="42" grpId="0" animBg="1"/>
      <p:bldP spid="42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17" grpId="0" animBg="1"/>
      <p:bldP spid="17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Derivation Tree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985" y="1861784"/>
            <a:ext cx="7964425" cy="378310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96557" y="3861350"/>
            <a:ext cx="68647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Exercise: Write a derivation or derivation tree for ((4 - 3) + 2). </a:t>
            </a:r>
            <a:br>
              <a:rPr lang="en-US" sz="2400" dirty="0" smtClean="0"/>
            </a:b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Is 4 - 3 + 2  a legal EXPRESSION phrase?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5900" y="1595438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EXPRESSION </a:t>
            </a:r>
            <a:r>
              <a:rPr lang="en-US" sz="2400" dirty="0" smtClean="0">
                <a:solidFill>
                  <a:srgbClr val="800080"/>
                </a:solidFill>
              </a:rPr>
              <a:t>::=</a:t>
            </a:r>
            <a:r>
              <a:rPr lang="en-US" sz="2400" dirty="0" smtClean="0"/>
              <a:t>  NUMERAL  </a:t>
            </a:r>
            <a:r>
              <a:rPr lang="en-US" sz="2400" dirty="0" smtClean="0">
                <a:solidFill>
                  <a:srgbClr val="800080"/>
                </a:solidFill>
              </a:rPr>
              <a:t>|</a:t>
            </a:r>
            <a:r>
              <a:rPr lang="en-US" sz="2400" dirty="0" smtClean="0"/>
              <a:t>  ( EXPRESSION OPERATOR EXPRESSION )</a:t>
            </a:r>
          </a:p>
          <a:p>
            <a:r>
              <a:rPr lang="en-US" sz="2400" dirty="0" smtClean="0"/>
              <a:t>OPERATOR </a:t>
            </a:r>
            <a:r>
              <a:rPr lang="en-US" sz="2400" dirty="0" smtClean="0">
                <a:solidFill>
                  <a:srgbClr val="800080"/>
                </a:solidFill>
              </a:rPr>
              <a:t>::=</a:t>
            </a:r>
            <a:r>
              <a:rPr lang="en-US" sz="2400" dirty="0" smtClean="0"/>
              <a:t>  +  </a:t>
            </a:r>
            <a:r>
              <a:rPr lang="en-US" sz="2400" dirty="0" smtClean="0">
                <a:solidFill>
                  <a:srgbClr val="800080"/>
                </a:solidFill>
              </a:rPr>
              <a:t>|</a:t>
            </a:r>
            <a:r>
              <a:rPr lang="en-US" sz="2400" dirty="0" smtClean="0"/>
              <a:t>  -</a:t>
            </a:r>
          </a:p>
        </p:txBody>
      </p:sp>
      <p:sp>
        <p:nvSpPr>
          <p:cNvPr id="6" name="Rectangle 5"/>
          <p:cNvSpPr/>
          <p:nvPr/>
        </p:nvSpPr>
        <p:spPr>
          <a:xfrm>
            <a:off x="254000" y="2616186"/>
            <a:ext cx="85216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NUMERAL is a sequence of digits from the set, {0,1,2,...,9}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Surface syntax vs. abstract syntax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we have seen is the derivation tree for the “surface syntax”, which represents how a sentence actually looks in plain character sequences</a:t>
            </a:r>
          </a:p>
          <a:p>
            <a:r>
              <a:rPr lang="en-US" dirty="0" smtClean="0"/>
              <a:t>A computer program cares more about the structure of the sentence, than the character sequences</a:t>
            </a:r>
          </a:p>
          <a:p>
            <a:r>
              <a:rPr lang="en-US" dirty="0" smtClean="0"/>
              <a:t>The abstract syntax represents a sentence’s structure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tree (abstract syntax tree)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4350" y="3098800"/>
            <a:ext cx="2584450" cy="19730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735100" y="2095500"/>
            <a:ext cx="296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e.g. (4 - (3 + 2))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1866</Words>
  <Application>Microsoft Macintosh PowerPoint</Application>
  <PresentationFormat>On-screen Show (4:3)</PresentationFormat>
  <Paragraphs>217</Paragraphs>
  <Slides>24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Chapter 1: Grammars, trees, and interpreters</vt:lpstr>
      <vt:lpstr>What is grammar?</vt:lpstr>
      <vt:lpstr>BNF</vt:lpstr>
      <vt:lpstr>BNF</vt:lpstr>
      <vt:lpstr>Deriving sentences from grammar</vt:lpstr>
      <vt:lpstr>Derivation Tree</vt:lpstr>
      <vt:lpstr>Exercise</vt:lpstr>
      <vt:lpstr>Surface syntax vs. abstract syntax</vt:lpstr>
      <vt:lpstr>Operator tree (abstract syntax tree)</vt:lpstr>
      <vt:lpstr>Operator tree (abstract syntax tree)</vt:lpstr>
      <vt:lpstr>Ex: mini-command language</vt:lpstr>
      <vt:lpstr>Exercise</vt:lpstr>
      <vt:lpstr>Semantics of operator trees</vt:lpstr>
      <vt:lpstr>BNF for the expression operator trees</vt:lpstr>
      <vt:lpstr>Copy-rule semantics</vt:lpstr>
      <vt:lpstr>Compiler/Translator</vt:lpstr>
      <vt:lpstr>Interpreter for the mini-command language</vt:lpstr>
      <vt:lpstr>Interpreter architecture</vt:lpstr>
      <vt:lpstr>Parsing</vt:lpstr>
      <vt:lpstr>Parsing</vt:lpstr>
      <vt:lpstr>Parser generator</vt:lpstr>
      <vt:lpstr>Hand-written recursive-descent Parser</vt:lpstr>
      <vt:lpstr>Example</vt:lpstr>
      <vt:lpstr>Programming Assignment 1</vt:lpstr>
    </vt:vector>
  </TitlesOfParts>
  <Company>Kansas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Grammars, trees, and interpreters</dc:title>
  <dc:creator>Xinming Ou</dc:creator>
  <cp:lastModifiedBy>Xinming Ou</cp:lastModifiedBy>
  <cp:revision>71</cp:revision>
  <dcterms:created xsi:type="dcterms:W3CDTF">2010-08-30T19:30:35Z</dcterms:created>
  <dcterms:modified xsi:type="dcterms:W3CDTF">2010-08-30T19:55:51Z</dcterms:modified>
</cp:coreProperties>
</file>