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4" r:id="rId3"/>
    <p:sldId id="265" r:id="rId4"/>
    <p:sldId id="269" r:id="rId5"/>
    <p:sldId id="270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800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4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0F82B4-689C-1547-9119-1FB65E1A678E}" type="datetimeFigureOut">
              <a:rPr lang="en-US" smtClean="0"/>
              <a:pPr/>
              <a:t>12/6/10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76184B-811A-DA4F-B2F7-930F9E9065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47C894-6DFF-4D4F-BBA6-6F827DAA8AED}" type="datetimeFigureOut">
              <a:rPr lang="en-US" smtClean="0"/>
              <a:pPr/>
              <a:t>12/6/10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87F09F-3F76-9549-B9ED-71EA9AA410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A451-81F3-FC41-8A61-83EB3D4F6D86}" type="datetime1">
              <a:rPr lang="en-US" smtClean="0"/>
              <a:pPr/>
              <a:t>12/6/10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C66FE-B5A1-6243-9D15-B6EA1328A341}" type="datetime1">
              <a:rPr lang="en-US" smtClean="0"/>
              <a:pPr/>
              <a:t>12/6/10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D341-26DE-5C47-BF4C-68CF0EA86CC0}" type="datetime1">
              <a:rPr lang="en-US" smtClean="0"/>
              <a:pPr/>
              <a:t>12/6/10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8ED1-C143-DD4D-A2D9-56ED65D4345E}" type="datetime1">
              <a:rPr lang="en-US" smtClean="0"/>
              <a:pPr/>
              <a:t>12/6/10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398C-A180-5642-AB50-D13A5162A350}" type="datetime1">
              <a:rPr lang="en-US" smtClean="0"/>
              <a:pPr/>
              <a:t>12/6/10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B1E27-291E-5643-93F2-D1329E142600}" type="datetime1">
              <a:rPr lang="en-US" smtClean="0"/>
              <a:pPr/>
              <a:t>12/6/10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A4B39-DD2B-E94A-AF6E-3B3F8F4FC3E1}" type="datetime1">
              <a:rPr lang="en-US" smtClean="0"/>
              <a:pPr/>
              <a:t>12/6/10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9C6D-2803-3D44-9CEC-EF00A3A29EEA}" type="datetime1">
              <a:rPr lang="en-US" smtClean="0"/>
              <a:pPr/>
              <a:t>12/6/10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7A68-FB85-8A43-9821-9652EEB7EE6E}" type="datetime1">
              <a:rPr lang="en-US" smtClean="0"/>
              <a:pPr/>
              <a:t>12/6/10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2571C-0F27-684A-9105-5B6141C90F81}" type="datetime1">
              <a:rPr lang="en-US" smtClean="0"/>
              <a:pPr/>
              <a:t>12/6/10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5C8E8-335B-F14F-A27A-3AB73B735E68}" type="datetime1">
              <a:rPr lang="en-US" smtClean="0"/>
              <a:pPr/>
              <a:t>12/6/10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F2A4D-EEFD-044C-99E8-207F4936F3C9}" type="datetime1">
              <a:rPr lang="en-US" smtClean="0"/>
              <a:pPr/>
              <a:t>12/6/10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B217C-54F6-C749-B62F-5CC753FC83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xsb.sourceforge.net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Introduction to Prolog, cont’d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Lecturer: Xinming (Simon) Ou</a:t>
            </a:r>
          </a:p>
          <a:p>
            <a:r>
              <a:rPr lang="en-US" sz="2800" dirty="0" smtClean="0"/>
              <a:t>CIS 505: Programming Languages</a:t>
            </a:r>
          </a:p>
          <a:p>
            <a:r>
              <a:rPr lang="en-US" sz="2800" dirty="0" smtClean="0"/>
              <a:t>Fall 2010</a:t>
            </a:r>
          </a:p>
          <a:p>
            <a:r>
              <a:rPr lang="en-US" sz="2800" dirty="0" smtClean="0"/>
              <a:t>Kansas State University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Membership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member(A</a:t>
            </a:r>
            <a:r>
              <a:rPr lang="en-US" dirty="0" smtClean="0"/>
              <a:t>, L) means A is a member of list 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member(A</a:t>
            </a:r>
            <a:r>
              <a:rPr lang="en-US" dirty="0" smtClean="0"/>
              <a:t>, [</a:t>
            </a:r>
            <a:r>
              <a:rPr lang="en-US" dirty="0" err="1" smtClean="0"/>
              <a:t>A|As</a:t>
            </a:r>
            <a:r>
              <a:rPr lang="en-US" dirty="0" smtClean="0"/>
              <a:t>]).</a:t>
            </a:r>
          </a:p>
          <a:p>
            <a:pPr>
              <a:buNone/>
            </a:pPr>
            <a:r>
              <a:rPr lang="en-US" dirty="0" err="1" smtClean="0"/>
              <a:t>member(A</a:t>
            </a:r>
            <a:r>
              <a:rPr lang="en-US" dirty="0" smtClean="0"/>
              <a:t>, [</a:t>
            </a:r>
            <a:r>
              <a:rPr lang="en-US" dirty="0" err="1" smtClean="0"/>
              <a:t>B|Bs</a:t>
            </a:r>
            <a:r>
              <a:rPr lang="en-US" dirty="0" smtClean="0"/>
              <a:t>]) :-</a:t>
            </a:r>
          </a:p>
          <a:p>
            <a:pPr>
              <a:buNone/>
            </a:pPr>
            <a:r>
              <a:rPr lang="en-US" dirty="0" smtClean="0"/>
              <a:t>             </a:t>
            </a:r>
            <a:r>
              <a:rPr lang="en-US" dirty="0" err="1" smtClean="0"/>
              <a:t>member(A</a:t>
            </a:r>
            <a:r>
              <a:rPr lang="en-US" dirty="0" smtClean="0"/>
              <a:t>, Bs).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append(L1, L2, L) appends two lists L1 and L2 to create the result 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append([], L, L).</a:t>
            </a:r>
          </a:p>
          <a:p>
            <a:pPr>
              <a:buNone/>
            </a:pPr>
            <a:r>
              <a:rPr lang="en-US" dirty="0" err="1" smtClean="0"/>
              <a:t>append([X|Xs</a:t>
            </a:r>
            <a:r>
              <a:rPr lang="en-US" dirty="0" smtClean="0"/>
              <a:t>], L, [X|R]) :-</a:t>
            </a:r>
          </a:p>
          <a:p>
            <a:pPr>
              <a:buNone/>
            </a:pPr>
            <a:r>
              <a:rPr lang="en-US" dirty="0" smtClean="0"/>
              <a:t>          </a:t>
            </a:r>
            <a:r>
              <a:rPr lang="en-US" dirty="0" err="1" smtClean="0"/>
              <a:t>append(Xs</a:t>
            </a:r>
            <a:r>
              <a:rPr lang="en-US" dirty="0" smtClean="0"/>
              <a:t>, L, R).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Calculate the sum of the integers in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sum(L</a:t>
            </a:r>
            <a:r>
              <a:rPr lang="en-US" dirty="0" smtClean="0"/>
              <a:t>, Sum) returns in Sum the sum of the elements in 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sum([], 0).</a:t>
            </a:r>
          </a:p>
          <a:p>
            <a:pPr>
              <a:buNone/>
            </a:pPr>
            <a:r>
              <a:rPr lang="en-US" dirty="0" err="1" smtClean="0"/>
              <a:t>sum([A|As</a:t>
            </a:r>
            <a:r>
              <a:rPr lang="en-US" dirty="0" smtClean="0"/>
              <a:t>], Sum) :-</a:t>
            </a:r>
          </a:p>
          <a:p>
            <a:pPr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sum(As</a:t>
            </a:r>
            <a:r>
              <a:rPr lang="en-US" dirty="0" smtClean="0"/>
              <a:t>, S1),</a:t>
            </a:r>
          </a:p>
          <a:p>
            <a:pPr>
              <a:buNone/>
            </a:pPr>
            <a:r>
              <a:rPr lang="en-US" dirty="0" smtClean="0"/>
              <a:t>	   Sum </a:t>
            </a:r>
            <a:r>
              <a:rPr lang="en-US" smtClean="0"/>
              <a:t>is</a:t>
            </a:r>
            <a:r>
              <a:rPr lang="en-US" smtClean="0"/>
              <a:t> S1</a:t>
            </a:r>
            <a:r>
              <a:rPr lang="en-US" dirty="0" smtClean="0"/>
              <a:t>+A.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the maximum number in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err="1" smtClean="0"/>
              <a:t>max(L</a:t>
            </a:r>
            <a:r>
              <a:rPr lang="en-US" dirty="0" smtClean="0"/>
              <a:t>, Max) returns the maximum number in 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max(L</a:t>
            </a:r>
            <a:r>
              <a:rPr lang="en-US" dirty="0" smtClean="0"/>
              <a:t>, Max) :-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max(L</a:t>
            </a:r>
            <a:r>
              <a:rPr lang="en-US" dirty="0" smtClean="0"/>
              <a:t>, 0, Max).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max([], Current, Current).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max([A|As</a:t>
            </a:r>
            <a:r>
              <a:rPr lang="en-US" dirty="0" smtClean="0"/>
              <a:t>], Current, Max) :-</a:t>
            </a:r>
          </a:p>
          <a:p>
            <a:pPr>
              <a:buNone/>
            </a:pPr>
            <a:r>
              <a:rPr lang="en-US" dirty="0" smtClean="0"/>
              <a:t>    A&lt;Current,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max(As</a:t>
            </a:r>
            <a:r>
              <a:rPr lang="en-US" dirty="0" smtClean="0"/>
              <a:t>, Current, Max).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max([A|As</a:t>
            </a:r>
            <a:r>
              <a:rPr lang="en-US" dirty="0" smtClean="0"/>
              <a:t>], Current, Max) :-</a:t>
            </a:r>
          </a:p>
          <a:p>
            <a:pPr>
              <a:buNone/>
            </a:pPr>
            <a:r>
              <a:rPr lang="en-US" dirty="0" smtClean="0"/>
              <a:t>      A&gt;=Current,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max(As</a:t>
            </a:r>
            <a:r>
              <a:rPr lang="en-US" dirty="0" smtClean="0"/>
              <a:t>, A, Max).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Rectangle 18"/>
          <p:cNvSpPr>
            <a:spLocks noChangeArrowheads="1"/>
          </p:cNvSpPr>
          <p:nvPr/>
        </p:nvSpPr>
        <p:spPr bwMode="auto">
          <a:xfrm>
            <a:off x="6324600" y="5791200"/>
            <a:ext cx="914400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sz="1200">
                <a:latin typeface="Courier New" charset="0"/>
                <a:sym typeface="Wingdings" charset="2"/>
              </a:rPr>
              <a:t>Z2=john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en-US" sz="1200">
              <a:latin typeface="Courier New" charset="0"/>
            </a:endParaRPr>
          </a:p>
        </p:txBody>
      </p:sp>
      <p:sp>
        <p:nvSpPr>
          <p:cNvPr id="24" name="Rectangle 18"/>
          <p:cNvSpPr>
            <a:spLocks noChangeArrowheads="1"/>
          </p:cNvSpPr>
          <p:nvPr/>
        </p:nvSpPr>
        <p:spPr bwMode="auto">
          <a:xfrm>
            <a:off x="3048000" y="3733800"/>
            <a:ext cx="11430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sz="1200">
                <a:latin typeface="Courier New" charset="0"/>
                <a:sym typeface="Wingdings" charset="2"/>
              </a:rPr>
              <a:t>X=mary</a:t>
            </a:r>
          </a:p>
          <a:p>
            <a:pPr marL="342900" indent="-342900" eaLnBrk="1" hangingPunct="1">
              <a:spcBef>
                <a:spcPct val="20000"/>
              </a:spcBef>
            </a:pPr>
            <a:r>
              <a:rPr lang="en-US" sz="1200">
                <a:latin typeface="Courier New" charset="0"/>
                <a:sym typeface="Wingdings" charset="2"/>
              </a:rPr>
              <a:t>Y=john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en-US" sz="1200">
              <a:latin typeface="Courier New" charset="0"/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en-US" sz="1200">
              <a:latin typeface="Courier New" charset="0"/>
            </a:endParaRPr>
          </a:p>
        </p:txBody>
      </p:sp>
      <p:sp>
        <p:nvSpPr>
          <p:cNvPr id="63" name="Rectangle 18"/>
          <p:cNvSpPr>
            <a:spLocks noChangeArrowheads="1"/>
          </p:cNvSpPr>
          <p:nvPr/>
        </p:nvSpPr>
        <p:spPr bwMode="auto">
          <a:xfrm>
            <a:off x="2819400" y="5562600"/>
            <a:ext cx="8382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sz="1200">
                <a:latin typeface="Courier New" charset="0"/>
                <a:sym typeface="Wingdings" charset="2"/>
              </a:rPr>
              <a:t>Y=john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en-US" sz="1200">
              <a:latin typeface="Courier New" charset="0"/>
            </a:endParaRPr>
          </a:p>
        </p:txBody>
      </p:sp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990600" y="3733800"/>
            <a:ext cx="914400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sz="1200">
                <a:latin typeface="Courier New" charset="0"/>
                <a:sym typeface="Wingdings" charset="2"/>
              </a:rPr>
              <a:t>X=bill</a:t>
            </a:r>
          </a:p>
          <a:p>
            <a:pPr marL="342900" indent="-342900" eaLnBrk="1" hangingPunct="1">
              <a:spcBef>
                <a:spcPct val="20000"/>
              </a:spcBef>
            </a:pPr>
            <a:r>
              <a:rPr lang="en-US" sz="1200">
                <a:latin typeface="Courier New" charset="0"/>
                <a:sym typeface="Wingdings" charset="2"/>
              </a:rPr>
              <a:t>Y=mary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en-US" sz="1200">
              <a:latin typeface="Courier New" charset="0"/>
            </a:endParaRPr>
          </a:p>
        </p:txBody>
      </p:sp>
      <p:sp>
        <p:nvSpPr>
          <p:cNvPr id="4711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Example SLD resolution</a:t>
            </a:r>
          </a:p>
        </p:txBody>
      </p:sp>
      <p:sp>
        <p:nvSpPr>
          <p:cNvPr id="47111" name="Rectangle 6"/>
          <p:cNvSpPr>
            <a:spLocks noChangeArrowheads="1"/>
          </p:cNvSpPr>
          <p:nvPr/>
        </p:nvSpPr>
        <p:spPr bwMode="auto">
          <a:xfrm>
            <a:off x="457200" y="1219200"/>
            <a:ext cx="6019800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dirty="0" err="1"/>
              <a:t>ancestor(X,Y</a:t>
            </a:r>
            <a:r>
              <a:rPr lang="en-US" dirty="0"/>
              <a:t>) :- </a:t>
            </a:r>
            <a:r>
              <a:rPr lang="en-US" dirty="0" err="1"/>
              <a:t>parent(X,Y</a:t>
            </a:r>
            <a:r>
              <a:rPr lang="en-US" dirty="0"/>
              <a:t>). </a:t>
            </a:r>
          </a:p>
          <a:p>
            <a:pPr marL="342900" indent="-342900" eaLnBrk="1" hangingPunct="1">
              <a:spcBef>
                <a:spcPct val="20000"/>
              </a:spcBef>
            </a:pPr>
            <a:r>
              <a:rPr lang="en-US" dirty="0" err="1"/>
              <a:t>ancestor(X,Y</a:t>
            </a:r>
            <a:r>
              <a:rPr lang="en-US" dirty="0"/>
              <a:t>) :- </a:t>
            </a:r>
            <a:r>
              <a:rPr lang="en-US" dirty="0" err="1"/>
              <a:t>parent(X,Z</a:t>
            </a:r>
            <a:r>
              <a:rPr lang="en-US" dirty="0"/>
              <a:t>), </a:t>
            </a:r>
            <a:r>
              <a:rPr lang="en-US" dirty="0" err="1">
                <a:solidFill>
                  <a:srgbClr val="000000"/>
                </a:solidFill>
              </a:rPr>
              <a:t>ancestor(Z,Y</a:t>
            </a:r>
            <a:r>
              <a:rPr lang="en-US" dirty="0">
                <a:solidFill>
                  <a:srgbClr val="000000"/>
                </a:solidFill>
              </a:rPr>
              <a:t>)</a:t>
            </a:r>
            <a:r>
              <a:rPr lang="en-US" dirty="0"/>
              <a:t>.</a:t>
            </a:r>
          </a:p>
          <a:p>
            <a:pPr marL="342900" indent="-342900" eaLnBrk="1" hangingPunct="1">
              <a:spcBef>
                <a:spcPct val="20000"/>
              </a:spcBef>
            </a:pPr>
            <a:r>
              <a:rPr lang="en-US" dirty="0" err="1"/>
              <a:t>parent(bill,mary</a:t>
            </a:r>
            <a:r>
              <a:rPr lang="en-US" dirty="0"/>
              <a:t>). 		</a:t>
            </a:r>
          </a:p>
          <a:p>
            <a:pPr marL="342900" indent="-342900" eaLnBrk="1" hangingPunct="1">
              <a:spcBef>
                <a:spcPct val="20000"/>
              </a:spcBef>
            </a:pPr>
            <a:r>
              <a:rPr lang="en-US" dirty="0" err="1"/>
              <a:t>parent(mary,john</a:t>
            </a:r>
            <a:r>
              <a:rPr lang="en-US" dirty="0"/>
              <a:t>). 		 </a:t>
            </a:r>
          </a:p>
        </p:txBody>
      </p:sp>
      <p:cxnSp>
        <p:nvCxnSpPr>
          <p:cNvPr id="5" name="AutoShape 8"/>
          <p:cNvCxnSpPr>
            <a:cxnSpLocks noChangeShapeType="1"/>
            <a:stCxn id="4" idx="2"/>
            <a:endCxn id="9" idx="0"/>
          </p:cNvCxnSpPr>
          <p:nvPr/>
        </p:nvCxnSpPr>
        <p:spPr bwMode="auto">
          <a:xfrm rot="5400000">
            <a:off x="3314700" y="1676400"/>
            <a:ext cx="914400" cy="2438400"/>
          </a:xfrm>
          <a:prstGeom prst="straightConnector1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</p:cxn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524000" y="3352800"/>
            <a:ext cx="2057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en-US" dirty="0" smtClean="0">
                <a:latin typeface="Calibri" charset="0"/>
                <a:sym typeface="Wingdings" charset="2"/>
              </a:rPr>
              <a:t>?- </a:t>
            </a:r>
            <a:r>
              <a:rPr lang="en-US" dirty="0" err="1">
                <a:latin typeface="Calibri" charset="0"/>
                <a:sym typeface="Wingdings" charset="2"/>
              </a:rPr>
              <a:t>parent(X,Y</a:t>
            </a:r>
            <a:r>
              <a:rPr lang="en-US" dirty="0">
                <a:latin typeface="Calibri" charset="0"/>
                <a:sym typeface="Wingdings" charset="2"/>
              </a:rPr>
              <a:t>). </a:t>
            </a:r>
          </a:p>
          <a:p>
            <a:pPr marL="342900" indent="-342900" algn="ctr" eaLnBrk="1" hangingPunct="1">
              <a:spcBef>
                <a:spcPct val="20000"/>
              </a:spcBef>
              <a:buFontTx/>
              <a:buChar char="•"/>
            </a:pPr>
            <a:endParaRPr lang="en-US" dirty="0">
              <a:latin typeface="Calibri" charset="0"/>
            </a:endParaRPr>
          </a:p>
        </p:txBody>
      </p:sp>
      <p:cxnSp>
        <p:nvCxnSpPr>
          <p:cNvPr id="11" name="AutoShape 8"/>
          <p:cNvCxnSpPr>
            <a:cxnSpLocks noChangeShapeType="1"/>
            <a:stCxn id="9" idx="2"/>
            <a:endCxn id="12" idx="0"/>
          </p:cNvCxnSpPr>
          <p:nvPr/>
        </p:nvCxnSpPr>
        <p:spPr bwMode="auto">
          <a:xfrm rot="5400000">
            <a:off x="1638300" y="3505200"/>
            <a:ext cx="685800" cy="1143000"/>
          </a:xfrm>
          <a:prstGeom prst="straightConnector1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</p:cxn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838200" y="4419600"/>
            <a:ext cx="1143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en-US" dirty="0" smtClean="0">
                <a:latin typeface="Calibri" charset="0"/>
                <a:sym typeface="Wingdings" charset="2"/>
              </a:rPr>
              <a:t>?-</a:t>
            </a:r>
          </a:p>
          <a:p>
            <a:pPr marL="342900" indent="-342900" algn="ctr" eaLnBrk="1" hangingPunct="1">
              <a:spcBef>
                <a:spcPct val="20000"/>
              </a:spcBef>
            </a:pPr>
            <a:r>
              <a:rPr lang="en-US" dirty="0">
                <a:latin typeface="Calibri" charset="0"/>
                <a:sym typeface="Wingdings" charset="2"/>
              </a:rPr>
              <a:t>Success</a:t>
            </a:r>
          </a:p>
          <a:p>
            <a:pPr marL="342900" indent="-342900" algn="ctr" eaLnBrk="1" hangingPunct="1">
              <a:spcBef>
                <a:spcPct val="20000"/>
              </a:spcBef>
              <a:buFontTx/>
              <a:buChar char="•"/>
            </a:pPr>
            <a:endParaRPr lang="en-US" dirty="0">
              <a:latin typeface="Calibri" charset="0"/>
            </a:endParaRPr>
          </a:p>
        </p:txBody>
      </p:sp>
      <p:cxnSp>
        <p:nvCxnSpPr>
          <p:cNvPr id="25" name="AutoShape 8"/>
          <p:cNvCxnSpPr>
            <a:cxnSpLocks noChangeShapeType="1"/>
            <a:stCxn id="9" idx="2"/>
            <a:endCxn id="26" idx="0"/>
          </p:cNvCxnSpPr>
          <p:nvPr/>
        </p:nvCxnSpPr>
        <p:spPr bwMode="auto">
          <a:xfrm rot="16200000" flipH="1">
            <a:off x="2590800" y="3695700"/>
            <a:ext cx="609600" cy="685800"/>
          </a:xfrm>
          <a:prstGeom prst="straightConnector1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</p:cxn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2667000" y="4343400"/>
            <a:ext cx="1143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en-US" dirty="0" smtClean="0">
                <a:latin typeface="Calibri" charset="0"/>
                <a:sym typeface="Wingdings" charset="2"/>
              </a:rPr>
              <a:t>?-</a:t>
            </a:r>
          </a:p>
          <a:p>
            <a:pPr marL="342900" indent="-342900" algn="ctr" eaLnBrk="1" hangingPunct="1">
              <a:spcBef>
                <a:spcPct val="20000"/>
              </a:spcBef>
            </a:pPr>
            <a:r>
              <a:rPr lang="en-US" dirty="0">
                <a:latin typeface="Calibri" charset="0"/>
                <a:sym typeface="Wingdings" charset="2"/>
              </a:rPr>
              <a:t>Success</a:t>
            </a:r>
          </a:p>
          <a:p>
            <a:pPr marL="342900" indent="-342900" algn="ctr" eaLnBrk="1" hangingPunct="1">
              <a:spcBef>
                <a:spcPct val="20000"/>
              </a:spcBef>
              <a:buFontTx/>
              <a:buChar char="•"/>
            </a:pPr>
            <a:endParaRPr lang="en-US" dirty="0">
              <a:latin typeface="Calibri" charset="0"/>
            </a:endParaRPr>
          </a:p>
        </p:txBody>
      </p:sp>
      <p:cxnSp>
        <p:nvCxnSpPr>
          <p:cNvPr id="29" name="AutoShape 8"/>
          <p:cNvCxnSpPr>
            <a:cxnSpLocks noChangeShapeType="1"/>
            <a:stCxn id="4" idx="2"/>
            <a:endCxn id="30" idx="0"/>
          </p:cNvCxnSpPr>
          <p:nvPr/>
        </p:nvCxnSpPr>
        <p:spPr bwMode="auto">
          <a:xfrm rot="16200000" flipH="1">
            <a:off x="4991100" y="2438400"/>
            <a:ext cx="914400" cy="914400"/>
          </a:xfrm>
          <a:prstGeom prst="straightConnector1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Rectangle 4"/>
          <p:cNvSpPr>
            <a:spLocks noChangeArrowheads="1"/>
          </p:cNvSpPr>
          <p:nvPr/>
        </p:nvSpPr>
        <p:spPr bwMode="auto">
          <a:xfrm>
            <a:off x="4038600" y="3352800"/>
            <a:ext cx="3733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en-US" dirty="0" smtClean="0">
                <a:latin typeface="Calibri" charset="0"/>
                <a:sym typeface="Wingdings" charset="2"/>
              </a:rPr>
              <a:t>?- </a:t>
            </a:r>
            <a:r>
              <a:rPr lang="en-US" dirty="0" err="1">
                <a:latin typeface="Calibri" charset="0"/>
                <a:sym typeface="Wingdings" charset="2"/>
              </a:rPr>
              <a:t>parent(X,Z</a:t>
            </a:r>
            <a:r>
              <a:rPr lang="en-US" dirty="0">
                <a:latin typeface="Calibri" charset="0"/>
                <a:sym typeface="Wingdings" charset="2"/>
              </a:rPr>
              <a:t>), </a:t>
            </a:r>
            <a:r>
              <a:rPr lang="en-US" dirty="0" err="1">
                <a:latin typeface="Calibri" charset="0"/>
                <a:sym typeface="Wingdings" charset="2"/>
              </a:rPr>
              <a:t>ancestor(Z,Y</a:t>
            </a:r>
            <a:r>
              <a:rPr lang="en-US" dirty="0">
                <a:latin typeface="Calibri" charset="0"/>
                <a:sym typeface="Wingdings" charset="2"/>
              </a:rPr>
              <a:t>). </a:t>
            </a:r>
          </a:p>
          <a:p>
            <a:pPr marL="342900" indent="-342900" algn="ctr" eaLnBrk="1" hangingPunct="1">
              <a:spcBef>
                <a:spcPct val="20000"/>
              </a:spcBef>
              <a:buFontTx/>
              <a:buChar char="•"/>
            </a:pPr>
            <a:endParaRPr lang="en-US" dirty="0">
              <a:latin typeface="Calibri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352800" y="2057400"/>
            <a:ext cx="3276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en-US" dirty="0" smtClean="0">
                <a:latin typeface="Calibri" charset="0"/>
                <a:sym typeface="Wingdings" charset="2"/>
              </a:rPr>
              <a:t>?- </a:t>
            </a:r>
            <a:r>
              <a:rPr lang="en-US" dirty="0" err="1">
                <a:latin typeface="Calibri" charset="0"/>
                <a:sym typeface="Wingdings" charset="2"/>
              </a:rPr>
              <a:t>ancestor(X</a:t>
            </a:r>
            <a:r>
              <a:rPr lang="en-US" dirty="0">
                <a:latin typeface="Calibri" charset="0"/>
                <a:sym typeface="Wingdings" charset="2"/>
              </a:rPr>
              <a:t>, Y). </a:t>
            </a:r>
          </a:p>
          <a:p>
            <a:pPr marL="342900" indent="-342900" algn="ctr" eaLnBrk="1" hangingPunct="1">
              <a:spcBef>
                <a:spcPct val="20000"/>
              </a:spcBef>
              <a:buFontTx/>
              <a:buChar char="•"/>
            </a:pPr>
            <a:endParaRPr lang="en-US" dirty="0">
              <a:latin typeface="Calibri" charset="0"/>
            </a:endParaRPr>
          </a:p>
        </p:txBody>
      </p:sp>
      <p:sp>
        <p:nvSpPr>
          <p:cNvPr id="44" name="Rectangle 18"/>
          <p:cNvSpPr>
            <a:spLocks noChangeArrowheads="1"/>
          </p:cNvSpPr>
          <p:nvPr/>
        </p:nvSpPr>
        <p:spPr bwMode="auto">
          <a:xfrm>
            <a:off x="4267200" y="3810000"/>
            <a:ext cx="914400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sz="1200">
                <a:latin typeface="Courier New" charset="0"/>
                <a:sym typeface="Wingdings" charset="2"/>
              </a:rPr>
              <a:t>X=bill</a:t>
            </a:r>
          </a:p>
          <a:p>
            <a:pPr marL="342900" indent="-342900" eaLnBrk="1" hangingPunct="1">
              <a:spcBef>
                <a:spcPct val="20000"/>
              </a:spcBef>
            </a:pPr>
            <a:r>
              <a:rPr lang="en-US" sz="1200">
                <a:latin typeface="Courier New" charset="0"/>
                <a:sym typeface="Wingdings" charset="2"/>
              </a:rPr>
              <a:t>Z=mary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en-US" sz="1200">
              <a:latin typeface="Courier New" charset="0"/>
            </a:endParaRPr>
          </a:p>
        </p:txBody>
      </p:sp>
      <p:cxnSp>
        <p:nvCxnSpPr>
          <p:cNvPr id="45" name="AutoShape 8"/>
          <p:cNvCxnSpPr>
            <a:cxnSpLocks noChangeShapeType="1"/>
            <a:stCxn id="30" idx="2"/>
            <a:endCxn id="46" idx="0"/>
          </p:cNvCxnSpPr>
          <p:nvPr/>
        </p:nvCxnSpPr>
        <p:spPr bwMode="auto">
          <a:xfrm rot="5400000">
            <a:off x="4972050" y="3486150"/>
            <a:ext cx="685800" cy="1181100"/>
          </a:xfrm>
          <a:prstGeom prst="straightConnector1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</p:cxnSp>
      <p:sp>
        <p:nvSpPr>
          <p:cNvPr id="46" name="Rectangle 4"/>
          <p:cNvSpPr>
            <a:spLocks noChangeArrowheads="1"/>
          </p:cNvSpPr>
          <p:nvPr/>
        </p:nvSpPr>
        <p:spPr bwMode="auto">
          <a:xfrm>
            <a:off x="3429000" y="4419600"/>
            <a:ext cx="2590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en-US" dirty="0" smtClean="0">
                <a:latin typeface="Calibri" charset="0"/>
                <a:sym typeface="Wingdings" charset="2"/>
              </a:rPr>
              <a:t>?- </a:t>
            </a:r>
            <a:r>
              <a:rPr lang="en-US" dirty="0" err="1" smtClean="0">
                <a:latin typeface="Calibri" charset="0"/>
                <a:sym typeface="Wingdings" charset="2"/>
              </a:rPr>
              <a:t>ancestor</a:t>
            </a:r>
            <a:r>
              <a:rPr lang="en-US" dirty="0" err="1">
                <a:latin typeface="Calibri" charset="0"/>
                <a:sym typeface="Wingdings" charset="2"/>
              </a:rPr>
              <a:t>(mary,Y</a:t>
            </a:r>
            <a:r>
              <a:rPr lang="en-US" dirty="0">
                <a:latin typeface="Calibri" charset="0"/>
                <a:sym typeface="Wingdings" charset="2"/>
              </a:rPr>
              <a:t>).</a:t>
            </a:r>
          </a:p>
        </p:txBody>
      </p:sp>
      <p:cxnSp>
        <p:nvCxnSpPr>
          <p:cNvPr id="57" name="AutoShape 8"/>
          <p:cNvCxnSpPr>
            <a:cxnSpLocks noChangeShapeType="1"/>
            <a:stCxn id="46" idx="2"/>
            <a:endCxn id="58" idx="0"/>
          </p:cNvCxnSpPr>
          <p:nvPr/>
        </p:nvCxnSpPr>
        <p:spPr bwMode="auto">
          <a:xfrm rot="5400000">
            <a:off x="4229100" y="4610100"/>
            <a:ext cx="304800" cy="685800"/>
          </a:xfrm>
          <a:prstGeom prst="straightConnector1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</p:cxnSp>
      <p:sp>
        <p:nvSpPr>
          <p:cNvPr id="58" name="Rectangle 4"/>
          <p:cNvSpPr>
            <a:spLocks noChangeArrowheads="1"/>
          </p:cNvSpPr>
          <p:nvPr/>
        </p:nvSpPr>
        <p:spPr bwMode="auto">
          <a:xfrm>
            <a:off x="2743200" y="5105400"/>
            <a:ext cx="2590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en-US" dirty="0" smtClean="0">
                <a:latin typeface="Calibri" charset="0"/>
                <a:sym typeface="Wingdings" charset="2"/>
              </a:rPr>
              <a:t>?- </a:t>
            </a:r>
            <a:r>
              <a:rPr lang="en-US" dirty="0" err="1" smtClean="0">
                <a:latin typeface="Calibri" charset="0"/>
                <a:sym typeface="Wingdings" charset="2"/>
              </a:rPr>
              <a:t>parent</a:t>
            </a:r>
            <a:r>
              <a:rPr lang="en-US" dirty="0" err="1">
                <a:latin typeface="Calibri" charset="0"/>
                <a:sym typeface="Wingdings" charset="2"/>
              </a:rPr>
              <a:t>(mary,Y</a:t>
            </a:r>
            <a:r>
              <a:rPr lang="en-US" dirty="0">
                <a:latin typeface="Calibri" charset="0"/>
                <a:sym typeface="Wingdings" charset="2"/>
              </a:rPr>
              <a:t>).</a:t>
            </a:r>
          </a:p>
        </p:txBody>
      </p:sp>
      <p:cxnSp>
        <p:nvCxnSpPr>
          <p:cNvPr id="61" name="AutoShape 8"/>
          <p:cNvCxnSpPr>
            <a:cxnSpLocks noChangeShapeType="1"/>
            <a:stCxn id="58" idx="2"/>
            <a:endCxn id="64" idx="0"/>
          </p:cNvCxnSpPr>
          <p:nvPr/>
        </p:nvCxnSpPr>
        <p:spPr bwMode="auto">
          <a:xfrm rot="5400000">
            <a:off x="3257550" y="5314950"/>
            <a:ext cx="609600" cy="952500"/>
          </a:xfrm>
          <a:prstGeom prst="straightConnector1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</p:cxnSp>
      <p:sp>
        <p:nvSpPr>
          <p:cNvPr id="64" name="Rectangle 4"/>
          <p:cNvSpPr>
            <a:spLocks noChangeArrowheads="1"/>
          </p:cNvSpPr>
          <p:nvPr/>
        </p:nvSpPr>
        <p:spPr bwMode="auto">
          <a:xfrm>
            <a:off x="2514600" y="6096000"/>
            <a:ext cx="1143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en-US" dirty="0" smtClean="0">
                <a:latin typeface="Calibri" charset="0"/>
                <a:sym typeface="Wingdings" charset="2"/>
              </a:rPr>
              <a:t>?-</a:t>
            </a:r>
          </a:p>
          <a:p>
            <a:pPr marL="342900" indent="-342900" algn="ctr" eaLnBrk="1" hangingPunct="1">
              <a:spcBef>
                <a:spcPct val="20000"/>
              </a:spcBef>
            </a:pPr>
            <a:r>
              <a:rPr lang="en-US" dirty="0">
                <a:latin typeface="Calibri" charset="0"/>
                <a:sym typeface="Wingdings" charset="2"/>
              </a:rPr>
              <a:t>Success</a:t>
            </a:r>
          </a:p>
          <a:p>
            <a:pPr marL="342900" indent="-342900" algn="ctr" eaLnBrk="1" hangingPunct="1">
              <a:spcBef>
                <a:spcPct val="20000"/>
              </a:spcBef>
              <a:buFontTx/>
              <a:buChar char="•"/>
            </a:pPr>
            <a:endParaRPr lang="en-US" dirty="0">
              <a:latin typeface="Calibri" charset="0"/>
            </a:endParaRPr>
          </a:p>
        </p:txBody>
      </p:sp>
      <p:cxnSp>
        <p:nvCxnSpPr>
          <p:cNvPr id="67" name="AutoShape 8"/>
          <p:cNvCxnSpPr>
            <a:cxnSpLocks noChangeShapeType="1"/>
            <a:stCxn id="46" idx="2"/>
            <a:endCxn id="71" idx="0"/>
          </p:cNvCxnSpPr>
          <p:nvPr/>
        </p:nvCxnSpPr>
        <p:spPr bwMode="auto">
          <a:xfrm rot="16200000" flipH="1">
            <a:off x="5448300" y="4076700"/>
            <a:ext cx="533400" cy="1981200"/>
          </a:xfrm>
          <a:prstGeom prst="straightConnector1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</p:cxnSp>
      <p:sp>
        <p:nvSpPr>
          <p:cNvPr id="71" name="Rectangle 4"/>
          <p:cNvSpPr>
            <a:spLocks noChangeArrowheads="1"/>
          </p:cNvSpPr>
          <p:nvPr/>
        </p:nvSpPr>
        <p:spPr bwMode="auto">
          <a:xfrm>
            <a:off x="4953000" y="5334000"/>
            <a:ext cx="3505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en-US" dirty="0" smtClean="0">
                <a:latin typeface="Calibri" charset="0"/>
                <a:sym typeface="Wingdings" charset="2"/>
              </a:rPr>
              <a:t>?- parent</a:t>
            </a:r>
            <a:r>
              <a:rPr lang="en-US" dirty="0">
                <a:latin typeface="Calibri" charset="0"/>
                <a:sym typeface="Wingdings" charset="2"/>
              </a:rPr>
              <a:t>(mary,Z2), ancestor(Z2,Y).</a:t>
            </a:r>
          </a:p>
        </p:txBody>
      </p:sp>
      <p:sp>
        <p:nvSpPr>
          <p:cNvPr id="84" name="Rectangle 4"/>
          <p:cNvSpPr>
            <a:spLocks noChangeArrowheads="1"/>
          </p:cNvSpPr>
          <p:nvPr/>
        </p:nvSpPr>
        <p:spPr bwMode="auto">
          <a:xfrm>
            <a:off x="4800600" y="6172200"/>
            <a:ext cx="1143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en-US">
                <a:latin typeface="Calibri" charset="0"/>
                <a:sym typeface="Wingdings" charset="2"/>
              </a:rPr>
              <a:t>…</a:t>
            </a:r>
          </a:p>
          <a:p>
            <a:pPr marL="342900" indent="-342900" algn="ctr" eaLnBrk="1" hangingPunct="1">
              <a:spcBef>
                <a:spcPct val="20000"/>
              </a:spcBef>
            </a:pPr>
            <a:r>
              <a:rPr lang="en-US">
                <a:solidFill>
                  <a:srgbClr val="FF0000"/>
                </a:solidFill>
                <a:latin typeface="Calibri" charset="0"/>
                <a:sym typeface="Wingdings" charset="2"/>
              </a:rPr>
              <a:t>Failure</a:t>
            </a:r>
          </a:p>
          <a:p>
            <a:pPr marL="342900" indent="-342900" algn="ctr" eaLnBrk="1" hangingPunct="1">
              <a:spcBef>
                <a:spcPct val="20000"/>
              </a:spcBef>
              <a:buFontTx/>
              <a:buChar char="•"/>
            </a:pPr>
            <a:endParaRPr lang="en-US">
              <a:latin typeface="Calibri" charset="0"/>
            </a:endParaRPr>
          </a:p>
        </p:txBody>
      </p:sp>
      <p:sp>
        <p:nvSpPr>
          <p:cNvPr id="85" name="Rectangle 4"/>
          <p:cNvSpPr>
            <a:spLocks noChangeArrowheads="1"/>
          </p:cNvSpPr>
          <p:nvPr/>
        </p:nvSpPr>
        <p:spPr bwMode="auto">
          <a:xfrm>
            <a:off x="6934200" y="4572000"/>
            <a:ext cx="1219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en-US">
                <a:latin typeface="Calibri" charset="0"/>
                <a:sym typeface="Wingdings" charset="2"/>
              </a:rPr>
              <a:t>…</a:t>
            </a:r>
          </a:p>
          <a:p>
            <a:pPr marL="342900" indent="-342900" algn="ctr" eaLnBrk="1" hangingPunct="1">
              <a:spcBef>
                <a:spcPct val="20000"/>
              </a:spcBef>
            </a:pPr>
            <a:r>
              <a:rPr lang="en-US">
                <a:solidFill>
                  <a:srgbClr val="FF0000"/>
                </a:solidFill>
                <a:latin typeface="Calibri" charset="0"/>
                <a:sym typeface="Wingdings" charset="2"/>
              </a:rPr>
              <a:t>Failure</a:t>
            </a:r>
          </a:p>
          <a:p>
            <a:pPr marL="342900" indent="-342900" algn="ctr" eaLnBrk="1" hangingPunct="1">
              <a:spcBef>
                <a:spcPct val="20000"/>
              </a:spcBef>
              <a:buFontTx/>
              <a:buChar char="•"/>
            </a:pPr>
            <a:endParaRPr lang="en-US">
              <a:latin typeface="Calibri" charset="0"/>
            </a:endParaRPr>
          </a:p>
        </p:txBody>
      </p:sp>
      <p:cxnSp>
        <p:nvCxnSpPr>
          <p:cNvPr id="98" name="AutoShape 8"/>
          <p:cNvCxnSpPr>
            <a:cxnSpLocks noChangeShapeType="1"/>
            <a:stCxn id="71" idx="2"/>
            <a:endCxn id="99" idx="0"/>
          </p:cNvCxnSpPr>
          <p:nvPr/>
        </p:nvCxnSpPr>
        <p:spPr bwMode="auto">
          <a:xfrm rot="5400000">
            <a:off x="5981700" y="5219700"/>
            <a:ext cx="228600" cy="1219200"/>
          </a:xfrm>
          <a:prstGeom prst="straightConnector1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</p:cxnSp>
      <p:sp>
        <p:nvSpPr>
          <p:cNvPr id="99" name="Rectangle 4"/>
          <p:cNvSpPr>
            <a:spLocks noChangeArrowheads="1"/>
          </p:cNvSpPr>
          <p:nvPr/>
        </p:nvSpPr>
        <p:spPr bwMode="auto">
          <a:xfrm>
            <a:off x="4191000" y="5943600"/>
            <a:ext cx="2590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en-US" dirty="0" smtClean="0">
                <a:latin typeface="Calibri" charset="0"/>
                <a:sym typeface="Wingdings" charset="2"/>
              </a:rPr>
              <a:t>?- </a:t>
            </a:r>
            <a:r>
              <a:rPr lang="en-US" dirty="0" err="1" smtClean="0">
                <a:latin typeface="Calibri" charset="0"/>
                <a:sym typeface="Wingdings" charset="2"/>
              </a:rPr>
              <a:t>ancestor</a:t>
            </a:r>
            <a:r>
              <a:rPr lang="en-US" dirty="0" err="1">
                <a:latin typeface="Calibri" charset="0"/>
                <a:sym typeface="Wingdings" charset="2"/>
              </a:rPr>
              <a:t>(john,Y</a:t>
            </a:r>
            <a:r>
              <a:rPr lang="en-US" dirty="0">
                <a:latin typeface="Calibri" charset="0"/>
                <a:sym typeface="Wingdings" charset="2"/>
              </a:rPr>
              <a:t>).</a:t>
            </a:r>
          </a:p>
        </p:txBody>
      </p:sp>
      <p:sp>
        <p:nvSpPr>
          <p:cNvPr id="107" name="Rectangle 18"/>
          <p:cNvSpPr>
            <a:spLocks noChangeArrowheads="1"/>
          </p:cNvSpPr>
          <p:nvPr/>
        </p:nvSpPr>
        <p:spPr bwMode="auto">
          <a:xfrm>
            <a:off x="7086600" y="3733800"/>
            <a:ext cx="914400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sz="1200">
                <a:latin typeface="Courier New" charset="0"/>
                <a:sym typeface="Wingdings" charset="2"/>
              </a:rPr>
              <a:t>X=mary</a:t>
            </a:r>
          </a:p>
          <a:p>
            <a:pPr marL="342900" indent="-342900" eaLnBrk="1" hangingPunct="1">
              <a:spcBef>
                <a:spcPct val="20000"/>
              </a:spcBef>
            </a:pPr>
            <a:r>
              <a:rPr lang="en-US" sz="1200">
                <a:latin typeface="Courier New" charset="0"/>
                <a:sym typeface="Wingdings" charset="2"/>
              </a:rPr>
              <a:t>Z=john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en-US" sz="1200">
              <a:latin typeface="Courier New" charset="0"/>
            </a:endParaRPr>
          </a:p>
        </p:txBody>
      </p:sp>
      <p:cxnSp>
        <p:nvCxnSpPr>
          <p:cNvPr id="108" name="AutoShape 8"/>
          <p:cNvCxnSpPr>
            <a:cxnSpLocks noChangeShapeType="1"/>
            <a:stCxn id="30" idx="2"/>
            <a:endCxn id="109" idx="0"/>
          </p:cNvCxnSpPr>
          <p:nvPr/>
        </p:nvCxnSpPr>
        <p:spPr bwMode="auto">
          <a:xfrm rot="16200000" flipH="1">
            <a:off x="6419850" y="3219450"/>
            <a:ext cx="609600" cy="1638300"/>
          </a:xfrm>
          <a:prstGeom prst="straightConnector1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</p:cxnSp>
      <p:sp>
        <p:nvSpPr>
          <p:cNvPr id="109" name="Rectangle 4"/>
          <p:cNvSpPr>
            <a:spLocks noChangeArrowheads="1"/>
          </p:cNvSpPr>
          <p:nvPr/>
        </p:nvSpPr>
        <p:spPr bwMode="auto">
          <a:xfrm>
            <a:off x="6248400" y="4343400"/>
            <a:ext cx="2590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en-US" dirty="0" smtClean="0">
                <a:latin typeface="Calibri" charset="0"/>
                <a:sym typeface="Wingdings" charset="2"/>
              </a:rPr>
              <a:t>?- </a:t>
            </a:r>
            <a:r>
              <a:rPr lang="en-US" dirty="0" err="1" smtClean="0">
                <a:latin typeface="Calibri" charset="0"/>
                <a:sym typeface="Wingdings" charset="2"/>
              </a:rPr>
              <a:t>ancestor</a:t>
            </a:r>
            <a:r>
              <a:rPr lang="en-US" dirty="0" err="1">
                <a:latin typeface="Calibri" charset="0"/>
                <a:sym typeface="Wingdings" charset="2"/>
              </a:rPr>
              <a:t>(john,Y</a:t>
            </a:r>
            <a:r>
              <a:rPr lang="en-US" dirty="0">
                <a:latin typeface="Calibri" charset="0"/>
                <a:sym typeface="Wingdings" charset="2"/>
              </a:rPr>
              <a:t>).</a:t>
            </a:r>
          </a:p>
        </p:txBody>
      </p:sp>
      <p:sp>
        <p:nvSpPr>
          <p:cNvPr id="47137" name="Slide Number Placeholder 11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2B52BA-BFFC-4045-BC22-F30B49B0E336}" type="slidenum">
              <a:rPr lang="en-US" smtClean="0">
                <a:latin typeface="Arial" charset="0"/>
              </a:rPr>
              <a:pPr/>
              <a:t>2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 deduction as a program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advantage of Prolog is that it has both a logic meaning, and an execution semantics</a:t>
            </a:r>
          </a:p>
          <a:p>
            <a:pPr lvl="1"/>
            <a:r>
              <a:rPr lang="en-US" dirty="0" smtClean="0"/>
              <a:t>Ideally you do not need to think about the SLD resolution process when writing Prolog code</a:t>
            </a:r>
          </a:p>
          <a:p>
            <a:pPr lvl="1"/>
            <a:r>
              <a:rPr lang="en-US" dirty="0" smtClean="0"/>
              <a:t>A Prolog program is simply a collection of logical statements. A query is simply asking whether a fact can be derived as a logical consequence of the statements.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However… </a:t>
            </a:r>
          </a:p>
          <a:p>
            <a:pPr lvl="1"/>
            <a:r>
              <a:rPr lang="en-US" dirty="0" smtClean="0"/>
              <a:t>When the result does not match your expectation, knowing the SLD resolution process will help in debugging.</a:t>
            </a:r>
          </a:p>
          <a:p>
            <a:pPr lvl="1"/>
            <a:r>
              <a:rPr lang="en-US" dirty="0" smtClean="0"/>
              <a:t>Moreover, Prolog is not always declarative, which we will see in this lecture.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mtClean="0">
                <a:ea typeface="ＭＳ Ｐゴシック" charset="-128"/>
                <a:cs typeface="ＭＳ Ｐゴシック" charset="-128"/>
              </a:rPr>
              <a:t>Problem of SLD resolution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200400" y="1981200"/>
            <a:ext cx="3276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en-US">
                <a:latin typeface="Calibri" charset="0"/>
                <a:sym typeface="Wingdings" charset="2"/>
              </a:rPr>
              <a:t> ancestor(X, Y). </a:t>
            </a:r>
          </a:p>
          <a:p>
            <a:pPr marL="342900" indent="-342900" algn="ctr" eaLnBrk="1" hangingPunct="1">
              <a:spcBef>
                <a:spcPct val="20000"/>
              </a:spcBef>
              <a:buFontTx/>
              <a:buChar char="•"/>
            </a:pPr>
            <a:endParaRPr lang="en-US">
              <a:latin typeface="Calibri" charset="0"/>
            </a:endParaRPr>
          </a:p>
        </p:txBody>
      </p:sp>
      <p:sp>
        <p:nvSpPr>
          <p:cNvPr id="48132" name="Rectangle 6"/>
          <p:cNvSpPr>
            <a:spLocks noChangeArrowheads="1"/>
          </p:cNvSpPr>
          <p:nvPr/>
        </p:nvSpPr>
        <p:spPr bwMode="auto">
          <a:xfrm>
            <a:off x="457200" y="1219200"/>
            <a:ext cx="6019800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/>
              <a:t>ancestor(X,Y) :- </a:t>
            </a:r>
            <a:r>
              <a:rPr lang="en-US">
                <a:solidFill>
                  <a:srgbClr val="0000FF"/>
                </a:solidFill>
              </a:rPr>
              <a:t>ancestor(Z,Y)</a:t>
            </a:r>
            <a:r>
              <a:rPr lang="en-US"/>
              <a:t>, parent(X,Z).</a:t>
            </a:r>
          </a:p>
          <a:p>
            <a:pPr marL="342900" indent="-342900" eaLnBrk="1" hangingPunct="1">
              <a:spcBef>
                <a:spcPct val="20000"/>
              </a:spcBef>
            </a:pPr>
            <a:r>
              <a:rPr lang="en-US"/>
              <a:t>ancestor(X,Y) :- parent(X,Y).</a:t>
            </a:r>
          </a:p>
          <a:p>
            <a:pPr marL="342900" indent="-342900" eaLnBrk="1" hangingPunct="1">
              <a:spcBef>
                <a:spcPct val="20000"/>
              </a:spcBef>
            </a:pPr>
            <a:r>
              <a:rPr lang="en-US"/>
              <a:t>parent(bill,mary). 		</a:t>
            </a:r>
          </a:p>
          <a:p>
            <a:pPr marL="342900" indent="-342900" eaLnBrk="1" hangingPunct="1">
              <a:spcBef>
                <a:spcPct val="20000"/>
              </a:spcBef>
            </a:pPr>
            <a:r>
              <a:rPr lang="en-US"/>
              <a:t>parent(mary,john). 		 </a:t>
            </a:r>
          </a:p>
        </p:txBody>
      </p:sp>
      <p:cxnSp>
        <p:nvCxnSpPr>
          <p:cNvPr id="5" name="AutoShape 8"/>
          <p:cNvCxnSpPr>
            <a:cxnSpLocks noChangeShapeType="1"/>
          </p:cNvCxnSpPr>
          <p:nvPr/>
        </p:nvCxnSpPr>
        <p:spPr bwMode="auto">
          <a:xfrm rot="5400000">
            <a:off x="4076700" y="2628900"/>
            <a:ext cx="609600" cy="381000"/>
          </a:xfrm>
          <a:prstGeom prst="straightConnector1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</p:cxn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209800" y="3124200"/>
            <a:ext cx="3733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en-US">
                <a:latin typeface="Calibri" charset="0"/>
                <a:sym typeface="Wingdings" charset="2"/>
              </a:rPr>
              <a:t> ancestor(Z, Y), parent(X, Z). </a:t>
            </a:r>
          </a:p>
          <a:p>
            <a:pPr marL="342900" indent="-342900" algn="ctr" eaLnBrk="1" hangingPunct="1">
              <a:spcBef>
                <a:spcPct val="20000"/>
              </a:spcBef>
              <a:buFontTx/>
              <a:buChar char="•"/>
            </a:pPr>
            <a:endParaRPr lang="en-US">
              <a:latin typeface="Calibri" charset="0"/>
            </a:endParaRPr>
          </a:p>
        </p:txBody>
      </p:sp>
      <p:cxnSp>
        <p:nvCxnSpPr>
          <p:cNvPr id="11" name="AutoShape 8"/>
          <p:cNvCxnSpPr>
            <a:cxnSpLocks noChangeShapeType="1"/>
          </p:cNvCxnSpPr>
          <p:nvPr/>
        </p:nvCxnSpPr>
        <p:spPr bwMode="auto">
          <a:xfrm rot="5400000">
            <a:off x="3124200" y="3657600"/>
            <a:ext cx="533400" cy="381000"/>
          </a:xfrm>
          <a:prstGeom prst="straightConnector1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</p:cxn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1143000" y="4191000"/>
            <a:ext cx="5105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en-US">
                <a:latin typeface="Calibri" charset="0"/>
                <a:sym typeface="Wingdings" charset="2"/>
              </a:rPr>
              <a:t> ancestor(Z1, Y), parent(Z, Z1), parent(X, Z). </a:t>
            </a:r>
          </a:p>
          <a:p>
            <a:pPr marL="342900" indent="-342900" algn="ctr" eaLnBrk="1" hangingPunct="1">
              <a:spcBef>
                <a:spcPct val="20000"/>
              </a:spcBef>
              <a:buFontTx/>
              <a:buChar char="•"/>
            </a:pPr>
            <a:endParaRPr lang="en-US">
              <a:latin typeface="Calibri" charset="0"/>
            </a:endParaRPr>
          </a:p>
        </p:txBody>
      </p:sp>
      <p:cxnSp>
        <p:nvCxnSpPr>
          <p:cNvPr id="18" name="AutoShape 8"/>
          <p:cNvCxnSpPr>
            <a:cxnSpLocks noChangeShapeType="1"/>
          </p:cNvCxnSpPr>
          <p:nvPr/>
        </p:nvCxnSpPr>
        <p:spPr bwMode="auto">
          <a:xfrm rot="5400000">
            <a:off x="2057400" y="4800600"/>
            <a:ext cx="533400" cy="381000"/>
          </a:xfrm>
          <a:prstGeom prst="straightConnector1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</p:cxn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228600" y="5334000"/>
            <a:ext cx="6019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en-US">
                <a:latin typeface="Calibri" charset="0"/>
                <a:sym typeface="Wingdings" charset="2"/>
              </a:rPr>
              <a:t> ancestor(Z2, Y), parent(Z1, Z2), parent(Z, Z1), parent(X, Z). </a:t>
            </a:r>
          </a:p>
          <a:p>
            <a:pPr marL="342900" indent="-342900" algn="ctr" eaLnBrk="1" hangingPunct="1">
              <a:spcBef>
                <a:spcPct val="20000"/>
              </a:spcBef>
              <a:buFontTx/>
              <a:buChar char="•"/>
            </a:pPr>
            <a:endParaRPr lang="en-US">
              <a:latin typeface="Calibri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 rot="5400000">
            <a:off x="1785144" y="5911056"/>
            <a:ext cx="60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…</a:t>
            </a:r>
          </a:p>
        </p:txBody>
      </p:sp>
      <p:sp>
        <p:nvSpPr>
          <p:cNvPr id="48140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3592EC-E5F0-2F4C-A894-6CF409B2711C}" type="slidenum">
              <a:rPr lang="en-US" smtClean="0">
                <a:latin typeface="Arial" charset="0"/>
              </a:rPr>
              <a:pPr/>
              <a:t>4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2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  <a:cs typeface="ＭＳ Ｐゴシック" charset="-128"/>
              </a:rPr>
              <a:t>Problem of SLD resolution</a:t>
            </a:r>
          </a:p>
        </p:txBody>
      </p:sp>
      <p:sp>
        <p:nvSpPr>
          <p:cNvPr id="49155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ea typeface="ＭＳ Ｐゴシック" charset="-128"/>
                <a:cs typeface="ＭＳ Ｐゴシック" charset="-128"/>
              </a:rPr>
              <a:t>Termination of cyclic Prolog programs not only depends on logical semantics, but also the order of the clauses and </a:t>
            </a:r>
            <a:r>
              <a:rPr lang="en-US" sz="2800" dirty="0" err="1" smtClean="0">
                <a:ea typeface="ＭＳ Ｐゴシック" charset="-128"/>
                <a:cs typeface="ＭＳ Ｐゴシック" charset="-128"/>
              </a:rPr>
              <a:t>subgoals</a:t>
            </a:r>
            <a:r>
              <a:rPr lang="en-US" sz="2800" dirty="0" smtClean="0">
                <a:ea typeface="ＭＳ Ｐゴシック" charset="-128"/>
                <a:cs typeface="ＭＳ Ｐゴシック" charset="-128"/>
              </a:rPr>
              <a:t>.</a:t>
            </a:r>
          </a:p>
          <a:p>
            <a:pPr lvl="1"/>
            <a:r>
              <a:rPr lang="en-US" sz="2400" dirty="0" smtClean="0">
                <a:solidFill>
                  <a:srgbClr val="0000FF"/>
                </a:solidFill>
              </a:rPr>
              <a:t>If Prolog is a declarative language, then order should not matter.</a:t>
            </a:r>
          </a:p>
        </p:txBody>
      </p:sp>
      <p:sp>
        <p:nvSpPr>
          <p:cNvPr id="491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FFC6C2-277E-D440-A4F4-B3C2B2B2167A}" type="slidenum">
              <a:rPr lang="en-US" smtClean="0">
                <a:latin typeface="Arial" charset="0"/>
              </a:rPr>
              <a:pPr/>
              <a:t>5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  <a:cs typeface="ＭＳ Ｐゴシック" charset="-128"/>
              </a:rPr>
              <a:t>SLG Resolution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>
                <a:ea typeface="ＭＳ Ｐゴシック" charset="-128"/>
                <a:cs typeface="ＭＳ Ｐゴシック" charset="-128"/>
              </a:rPr>
              <a:t>Goal-oriented evaluation</a:t>
            </a:r>
          </a:p>
          <a:p>
            <a:r>
              <a:rPr lang="en-US" sz="2800" smtClean="0">
                <a:ea typeface="ＭＳ Ｐゴシック" charset="-128"/>
                <a:cs typeface="ＭＳ Ｐゴシック" charset="-128"/>
              </a:rPr>
              <a:t>Predicates can be “tabled”</a:t>
            </a:r>
          </a:p>
          <a:p>
            <a:pPr lvl="1"/>
            <a:r>
              <a:rPr lang="en-US" sz="2400" smtClean="0"/>
              <a:t>A table stores the evaluation results of a goal.</a:t>
            </a:r>
          </a:p>
          <a:p>
            <a:pPr lvl="1"/>
            <a:r>
              <a:rPr lang="en-US" sz="2400" smtClean="0"/>
              <a:t>The results can be re-used later, </a:t>
            </a:r>
            <a:r>
              <a:rPr lang="en-US" sz="2400" i="1" smtClean="0"/>
              <a:t>i.e.</a:t>
            </a:r>
            <a:r>
              <a:rPr lang="en-US" sz="2400" smtClean="0"/>
              <a:t> dynamic programming.</a:t>
            </a:r>
          </a:p>
          <a:p>
            <a:pPr lvl="1"/>
            <a:r>
              <a:rPr lang="en-US" sz="2400" smtClean="0"/>
              <a:t>Entering an active table indicates a cycle.</a:t>
            </a:r>
          </a:p>
          <a:p>
            <a:pPr lvl="1"/>
            <a:r>
              <a:rPr lang="en-US" sz="2400" smtClean="0"/>
              <a:t>Fixpoint operation is taken at such tables.</a:t>
            </a:r>
          </a:p>
          <a:p>
            <a:r>
              <a:rPr lang="en-US" sz="2800" smtClean="0">
                <a:ea typeface="ＭＳ Ｐゴシック" charset="-128"/>
                <a:cs typeface="ＭＳ Ｐゴシック" charset="-128"/>
              </a:rPr>
              <a:t>The XSB system implements SLG resolution</a:t>
            </a:r>
          </a:p>
          <a:p>
            <a:pPr lvl="1"/>
            <a:r>
              <a:rPr lang="en-US" sz="2400" smtClean="0"/>
              <a:t>Developed by Stony Brook (</a:t>
            </a:r>
            <a:r>
              <a:rPr lang="en-US" sz="1800" smtClean="0">
                <a:hlinkClick r:id="rId2"/>
              </a:rPr>
              <a:t>http://xsb.sourceforge.net/</a:t>
            </a:r>
            <a:r>
              <a:rPr lang="en-US" sz="2400" smtClean="0"/>
              <a:t> ).</a:t>
            </a:r>
          </a:p>
          <a:p>
            <a:pPr lvl="1"/>
            <a:r>
              <a:rPr lang="en-US" sz="2400" smtClean="0"/>
              <a:t>Provides full ISO Prolog compatibility.</a:t>
            </a: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0B0679-0081-0642-BA59-23305283341F}" type="slidenum">
              <a:rPr lang="en-US" smtClean="0">
                <a:latin typeface="Arial" charset="0"/>
              </a:rPr>
              <a:pPr/>
              <a:t>6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18"/>
          <p:cNvSpPr>
            <a:spLocks noChangeArrowheads="1"/>
          </p:cNvSpPr>
          <p:nvPr/>
        </p:nvSpPr>
        <p:spPr bwMode="auto">
          <a:xfrm>
            <a:off x="838200" y="5029200"/>
            <a:ext cx="914400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sz="1200">
                <a:latin typeface="Courier New" charset="0"/>
                <a:sym typeface="Wingdings" charset="2"/>
              </a:rPr>
              <a:t>Z=bill</a:t>
            </a:r>
          </a:p>
          <a:p>
            <a:pPr marL="342900" indent="-342900" eaLnBrk="1" hangingPunct="1">
              <a:spcBef>
                <a:spcPct val="20000"/>
              </a:spcBef>
            </a:pPr>
            <a:r>
              <a:rPr lang="en-US" sz="1200">
                <a:latin typeface="Courier New" charset="0"/>
                <a:sym typeface="Wingdings" charset="2"/>
              </a:rPr>
              <a:t>Y=mary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en-US" sz="1200">
              <a:latin typeface="Courier New" charset="0"/>
            </a:endParaRPr>
          </a:p>
        </p:txBody>
      </p:sp>
      <p:sp>
        <p:nvSpPr>
          <p:cNvPr id="522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  <a:cs typeface="ＭＳ Ｐゴシック" charset="-128"/>
              </a:rPr>
              <a:t>SLG resolution example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514600" y="2362200"/>
            <a:ext cx="3276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en-US">
                <a:latin typeface="Calibri" charset="0"/>
                <a:sym typeface="Wingdings" charset="2"/>
              </a:rPr>
              <a:t> ancestor(X, Y). </a:t>
            </a:r>
          </a:p>
          <a:p>
            <a:pPr marL="342900" indent="-342900" algn="ctr" eaLnBrk="1" hangingPunct="1">
              <a:spcBef>
                <a:spcPct val="20000"/>
              </a:spcBef>
              <a:buFontTx/>
              <a:buChar char="•"/>
            </a:pPr>
            <a:endParaRPr lang="en-US">
              <a:latin typeface="Calibri" charset="0"/>
            </a:endParaRPr>
          </a:p>
        </p:txBody>
      </p:sp>
      <p:sp>
        <p:nvSpPr>
          <p:cNvPr id="52229" name="Rectangle 6"/>
          <p:cNvSpPr>
            <a:spLocks noChangeArrowheads="1"/>
          </p:cNvSpPr>
          <p:nvPr/>
        </p:nvSpPr>
        <p:spPr bwMode="auto">
          <a:xfrm>
            <a:off x="457200" y="1219200"/>
            <a:ext cx="6019800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/>
              <a:t>ancestor(X,Y) :- </a:t>
            </a:r>
            <a:r>
              <a:rPr lang="en-US">
                <a:solidFill>
                  <a:srgbClr val="0000FF"/>
                </a:solidFill>
              </a:rPr>
              <a:t>ancestor(Z,Y)</a:t>
            </a:r>
            <a:r>
              <a:rPr lang="en-US"/>
              <a:t>, parent(X,Z).</a:t>
            </a:r>
          </a:p>
          <a:p>
            <a:pPr marL="342900" indent="-342900" eaLnBrk="1" hangingPunct="1">
              <a:spcBef>
                <a:spcPct val="20000"/>
              </a:spcBef>
            </a:pPr>
            <a:r>
              <a:rPr lang="en-US"/>
              <a:t>ancestor(X,Y) :- parent(X,Y).</a:t>
            </a:r>
          </a:p>
          <a:p>
            <a:pPr marL="342900" indent="-342900" eaLnBrk="1" hangingPunct="1">
              <a:spcBef>
                <a:spcPct val="20000"/>
              </a:spcBef>
            </a:pPr>
            <a:r>
              <a:rPr lang="en-US"/>
              <a:t>parent(bill,mary). 		</a:t>
            </a:r>
          </a:p>
          <a:p>
            <a:pPr marL="342900" indent="-342900" eaLnBrk="1" hangingPunct="1">
              <a:spcBef>
                <a:spcPct val="20000"/>
              </a:spcBef>
            </a:pPr>
            <a:r>
              <a:rPr lang="en-US"/>
              <a:t>parent(mary,john). 		 </a:t>
            </a:r>
          </a:p>
        </p:txBody>
      </p:sp>
      <p:cxnSp>
        <p:nvCxnSpPr>
          <p:cNvPr id="5" name="AutoShape 8"/>
          <p:cNvCxnSpPr>
            <a:cxnSpLocks noChangeShapeType="1"/>
            <a:endCxn id="16" idx="0"/>
          </p:cNvCxnSpPr>
          <p:nvPr/>
        </p:nvCxnSpPr>
        <p:spPr bwMode="auto">
          <a:xfrm rot="5400000">
            <a:off x="2714625" y="2670175"/>
            <a:ext cx="1130300" cy="1758950"/>
          </a:xfrm>
          <a:prstGeom prst="straightConnector1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</p:cxn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09600" y="4343400"/>
            <a:ext cx="3733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en-US">
                <a:latin typeface="Calibri" charset="0"/>
                <a:sym typeface="Wingdings" charset="2"/>
              </a:rPr>
              <a:t> ancestor(Z, Y), parent(X, Z). </a:t>
            </a:r>
          </a:p>
          <a:p>
            <a:pPr marL="342900" indent="-342900" algn="ctr" eaLnBrk="1" hangingPunct="1">
              <a:spcBef>
                <a:spcPct val="20000"/>
              </a:spcBef>
              <a:buFontTx/>
              <a:buChar char="•"/>
            </a:pPr>
            <a:endParaRPr lang="en-US">
              <a:latin typeface="Calibri" charset="0"/>
            </a:endParaRPr>
          </a:p>
        </p:txBody>
      </p:sp>
      <p:sp>
        <p:nvSpPr>
          <p:cNvPr id="52232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E1C868-6A69-D043-AC7F-E1A54C216C83}" type="slidenum">
              <a:rPr lang="en-US" smtClean="0">
                <a:latin typeface="Arial" charset="0"/>
              </a:rPr>
              <a:pPr/>
              <a:t>7</a:t>
            </a:fld>
            <a:endParaRPr lang="en-US" smtClean="0">
              <a:latin typeface="Arial" charset="0"/>
            </a:endParaRPr>
          </a:p>
        </p:txBody>
      </p:sp>
      <p:sp>
        <p:nvSpPr>
          <p:cNvPr id="15" name="Line Callout 2 14"/>
          <p:cNvSpPr>
            <a:spLocks/>
          </p:cNvSpPr>
          <p:nvPr/>
        </p:nvSpPr>
        <p:spPr bwMode="auto">
          <a:xfrm>
            <a:off x="5486400" y="1676400"/>
            <a:ext cx="2057400" cy="9144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52407"/>
              <a:gd name="adj6" fmla="val -5319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i="1"/>
              <a:t>generator node</a:t>
            </a:r>
          </a:p>
          <a:p>
            <a:r>
              <a:rPr lang="en-US"/>
              <a:t>new table created for ancestor(X,Y)</a:t>
            </a:r>
          </a:p>
        </p:txBody>
      </p:sp>
      <p:sp>
        <p:nvSpPr>
          <p:cNvPr id="16" name="Oval 95"/>
          <p:cNvSpPr>
            <a:spLocks noChangeArrowheads="1"/>
          </p:cNvSpPr>
          <p:nvPr/>
        </p:nvSpPr>
        <p:spPr bwMode="auto">
          <a:xfrm>
            <a:off x="838200" y="4114800"/>
            <a:ext cx="3124200" cy="850900"/>
          </a:xfrm>
          <a:prstGeom prst="ellips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Callout 2 16"/>
          <p:cNvSpPr>
            <a:spLocks/>
          </p:cNvSpPr>
          <p:nvPr/>
        </p:nvSpPr>
        <p:spPr bwMode="auto">
          <a:xfrm>
            <a:off x="76200" y="2667000"/>
            <a:ext cx="3124200" cy="1295400"/>
          </a:xfrm>
          <a:prstGeom prst="borderCallout2">
            <a:avLst>
              <a:gd name="adj1" fmla="val 98352"/>
              <a:gd name="adj2" fmla="val 50426"/>
              <a:gd name="adj3" fmla="val 107088"/>
              <a:gd name="adj4" fmla="val 34042"/>
              <a:gd name="adj5" fmla="val 126986"/>
              <a:gd name="adj6" fmla="val 3042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i="1"/>
              <a:t>active node</a:t>
            </a:r>
          </a:p>
          <a:p>
            <a:r>
              <a:rPr lang="en-US"/>
              <a:t>resolve ancestor(Z,Y) against the results in the table for ancestor(X,Y)</a:t>
            </a:r>
          </a:p>
        </p:txBody>
      </p:sp>
      <p:cxnSp>
        <p:nvCxnSpPr>
          <p:cNvPr id="25" name="AutoShape 8"/>
          <p:cNvCxnSpPr>
            <a:cxnSpLocks noChangeShapeType="1"/>
            <a:endCxn id="26" idx="0"/>
          </p:cNvCxnSpPr>
          <p:nvPr/>
        </p:nvCxnSpPr>
        <p:spPr bwMode="auto">
          <a:xfrm rot="10800000" flipV="1">
            <a:off x="1524000" y="4953000"/>
            <a:ext cx="990600" cy="762000"/>
          </a:xfrm>
          <a:prstGeom prst="straightConnector1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</p:cxn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533400" y="5715000"/>
            <a:ext cx="1981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en-US">
                <a:latin typeface="Calibri" charset="0"/>
                <a:sym typeface="Wingdings" charset="2"/>
              </a:rPr>
              <a:t> parent(X, bill). </a:t>
            </a:r>
          </a:p>
          <a:p>
            <a:pPr marL="342900" indent="-342900" algn="ctr" eaLnBrk="1" hangingPunct="1">
              <a:spcBef>
                <a:spcPct val="20000"/>
              </a:spcBef>
              <a:buFontTx/>
              <a:buChar char="•"/>
            </a:pPr>
            <a:endParaRPr lang="en-US">
              <a:latin typeface="Calibri" charset="0"/>
            </a:endParaRPr>
          </a:p>
        </p:txBody>
      </p:sp>
      <p:cxnSp>
        <p:nvCxnSpPr>
          <p:cNvPr id="32" name="AutoShape 8"/>
          <p:cNvCxnSpPr>
            <a:cxnSpLocks noChangeShapeType="1"/>
            <a:endCxn id="33" idx="0"/>
          </p:cNvCxnSpPr>
          <p:nvPr/>
        </p:nvCxnSpPr>
        <p:spPr bwMode="auto">
          <a:xfrm rot="16200000" flipH="1">
            <a:off x="5006975" y="2136775"/>
            <a:ext cx="1346200" cy="3041650"/>
          </a:xfrm>
          <a:prstGeom prst="straightConnector1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</p:cxnSp>
      <p:sp>
        <p:nvSpPr>
          <p:cNvPr id="33" name="Rectangle 4"/>
          <p:cNvSpPr>
            <a:spLocks noChangeArrowheads="1"/>
          </p:cNvSpPr>
          <p:nvPr/>
        </p:nvSpPr>
        <p:spPr bwMode="auto">
          <a:xfrm>
            <a:off x="6172200" y="4330700"/>
            <a:ext cx="2057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en-US">
                <a:latin typeface="Calibri" charset="0"/>
                <a:sym typeface="Wingdings" charset="2"/>
              </a:rPr>
              <a:t> parent(X,Y). </a:t>
            </a:r>
          </a:p>
          <a:p>
            <a:pPr marL="342900" indent="-342900" algn="ctr" eaLnBrk="1" hangingPunct="1">
              <a:spcBef>
                <a:spcPct val="20000"/>
              </a:spcBef>
              <a:buFontTx/>
              <a:buChar char="•"/>
            </a:pPr>
            <a:endParaRPr lang="en-US">
              <a:latin typeface="Calibri" charset="0"/>
            </a:endParaRPr>
          </a:p>
        </p:txBody>
      </p:sp>
      <p:sp>
        <p:nvSpPr>
          <p:cNvPr id="38" name="Rectangle 18"/>
          <p:cNvSpPr>
            <a:spLocks noChangeArrowheads="1"/>
          </p:cNvSpPr>
          <p:nvPr/>
        </p:nvSpPr>
        <p:spPr bwMode="auto">
          <a:xfrm>
            <a:off x="7848600" y="4724400"/>
            <a:ext cx="11430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sz="1200">
                <a:latin typeface="Courier New" charset="0"/>
                <a:sym typeface="Wingdings" charset="2"/>
              </a:rPr>
              <a:t>X=mary</a:t>
            </a:r>
          </a:p>
          <a:p>
            <a:pPr marL="342900" indent="-342900" eaLnBrk="1" hangingPunct="1">
              <a:spcBef>
                <a:spcPct val="20000"/>
              </a:spcBef>
            </a:pPr>
            <a:r>
              <a:rPr lang="en-US" sz="1200">
                <a:latin typeface="Courier New" charset="0"/>
                <a:sym typeface="Wingdings" charset="2"/>
              </a:rPr>
              <a:t>Y=john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en-US" sz="1200">
              <a:latin typeface="Courier New" charset="0"/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en-US" sz="1200">
              <a:latin typeface="Courier New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/>
        </p:nvSpPr>
        <p:spPr bwMode="auto">
          <a:xfrm>
            <a:off x="5791200" y="4724400"/>
            <a:ext cx="914400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sz="1200">
                <a:latin typeface="Courier New" charset="0"/>
                <a:sym typeface="Wingdings" charset="2"/>
              </a:rPr>
              <a:t>X=bill</a:t>
            </a:r>
          </a:p>
          <a:p>
            <a:pPr marL="342900" indent="-342900" eaLnBrk="1" hangingPunct="1">
              <a:spcBef>
                <a:spcPct val="20000"/>
              </a:spcBef>
            </a:pPr>
            <a:r>
              <a:rPr lang="en-US" sz="1200">
                <a:latin typeface="Courier New" charset="0"/>
                <a:sym typeface="Wingdings" charset="2"/>
              </a:rPr>
              <a:t>Y=mary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en-US" sz="1200">
              <a:latin typeface="Courier New" charset="0"/>
            </a:endParaRPr>
          </a:p>
        </p:txBody>
      </p:sp>
      <p:cxnSp>
        <p:nvCxnSpPr>
          <p:cNvPr id="40" name="AutoShape 8"/>
          <p:cNvCxnSpPr>
            <a:cxnSpLocks noChangeShapeType="1"/>
            <a:endCxn id="41" idx="0"/>
          </p:cNvCxnSpPr>
          <p:nvPr/>
        </p:nvCxnSpPr>
        <p:spPr bwMode="auto">
          <a:xfrm rot="5400000">
            <a:off x="6438900" y="4495800"/>
            <a:ext cx="685800" cy="1143000"/>
          </a:xfrm>
          <a:prstGeom prst="straightConnector1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</p:cxnSp>
      <p:sp>
        <p:nvSpPr>
          <p:cNvPr id="41" name="Rectangle 4"/>
          <p:cNvSpPr>
            <a:spLocks noChangeArrowheads="1"/>
          </p:cNvSpPr>
          <p:nvPr/>
        </p:nvSpPr>
        <p:spPr bwMode="auto">
          <a:xfrm>
            <a:off x="5638800" y="5410200"/>
            <a:ext cx="1143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en-US">
                <a:latin typeface="Calibri" charset="0"/>
                <a:sym typeface="Wingdings" charset="2"/>
              </a:rPr>
              <a:t></a:t>
            </a:r>
          </a:p>
          <a:p>
            <a:pPr marL="342900" indent="-342900" algn="ctr" eaLnBrk="1" hangingPunct="1">
              <a:spcBef>
                <a:spcPct val="20000"/>
              </a:spcBef>
            </a:pPr>
            <a:r>
              <a:rPr lang="en-US">
                <a:latin typeface="Calibri" charset="0"/>
                <a:sym typeface="Wingdings" charset="2"/>
              </a:rPr>
              <a:t>Success</a:t>
            </a:r>
          </a:p>
          <a:p>
            <a:pPr marL="342900" indent="-342900" algn="ctr" eaLnBrk="1" hangingPunct="1">
              <a:spcBef>
                <a:spcPct val="20000"/>
              </a:spcBef>
              <a:buFontTx/>
              <a:buChar char="•"/>
            </a:pPr>
            <a:endParaRPr lang="en-US">
              <a:latin typeface="Calibri" charset="0"/>
            </a:endParaRPr>
          </a:p>
        </p:txBody>
      </p:sp>
      <p:cxnSp>
        <p:nvCxnSpPr>
          <p:cNvPr id="42" name="AutoShape 8"/>
          <p:cNvCxnSpPr>
            <a:cxnSpLocks noChangeShapeType="1"/>
            <a:endCxn id="43" idx="0"/>
          </p:cNvCxnSpPr>
          <p:nvPr/>
        </p:nvCxnSpPr>
        <p:spPr bwMode="auto">
          <a:xfrm rot="16200000" flipH="1">
            <a:off x="7391400" y="4686300"/>
            <a:ext cx="609600" cy="685800"/>
          </a:xfrm>
          <a:prstGeom prst="straightConnector1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</p:cxnSp>
      <p:sp>
        <p:nvSpPr>
          <p:cNvPr id="43" name="Rectangle 4"/>
          <p:cNvSpPr>
            <a:spLocks noChangeArrowheads="1"/>
          </p:cNvSpPr>
          <p:nvPr/>
        </p:nvSpPr>
        <p:spPr bwMode="auto">
          <a:xfrm>
            <a:off x="7467600" y="5334000"/>
            <a:ext cx="1143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en-US">
                <a:latin typeface="Calibri" charset="0"/>
                <a:sym typeface="Wingdings" charset="2"/>
              </a:rPr>
              <a:t></a:t>
            </a:r>
          </a:p>
          <a:p>
            <a:pPr marL="342900" indent="-342900" algn="ctr" eaLnBrk="1" hangingPunct="1">
              <a:spcBef>
                <a:spcPct val="20000"/>
              </a:spcBef>
            </a:pPr>
            <a:r>
              <a:rPr lang="en-US">
                <a:latin typeface="Calibri" charset="0"/>
                <a:sym typeface="Wingdings" charset="2"/>
              </a:rPr>
              <a:t>Success</a:t>
            </a:r>
          </a:p>
          <a:p>
            <a:pPr marL="342900" indent="-342900" algn="ctr" eaLnBrk="1" hangingPunct="1">
              <a:spcBef>
                <a:spcPct val="20000"/>
              </a:spcBef>
              <a:buFontTx/>
              <a:buChar char="•"/>
            </a:pPr>
            <a:endParaRPr lang="en-US">
              <a:latin typeface="Calibri" charset="0"/>
            </a:endParaRPr>
          </a:p>
        </p:txBody>
      </p:sp>
      <p:sp>
        <p:nvSpPr>
          <p:cNvPr id="45" name="Rectangle 4"/>
          <p:cNvSpPr>
            <a:spLocks noChangeArrowheads="1"/>
          </p:cNvSpPr>
          <p:nvPr/>
        </p:nvSpPr>
        <p:spPr bwMode="auto">
          <a:xfrm>
            <a:off x="838200" y="6096000"/>
            <a:ext cx="1143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en-US">
                <a:solidFill>
                  <a:srgbClr val="FF0000"/>
                </a:solidFill>
                <a:latin typeface="Calibri" charset="0"/>
                <a:sym typeface="Wingdings" charset="2"/>
              </a:rPr>
              <a:t>Failure</a:t>
            </a:r>
          </a:p>
          <a:p>
            <a:pPr marL="342900" indent="-342900" algn="ctr" eaLnBrk="1" hangingPunct="1">
              <a:spcBef>
                <a:spcPct val="20000"/>
              </a:spcBef>
              <a:buFontTx/>
              <a:buChar char="•"/>
            </a:pPr>
            <a:endParaRPr lang="en-US">
              <a:latin typeface="Calibri" charset="0"/>
            </a:endParaRPr>
          </a:p>
        </p:txBody>
      </p:sp>
      <p:sp>
        <p:nvSpPr>
          <p:cNvPr id="46" name="Rectangle 18"/>
          <p:cNvSpPr>
            <a:spLocks noChangeArrowheads="1"/>
          </p:cNvSpPr>
          <p:nvPr/>
        </p:nvSpPr>
        <p:spPr bwMode="auto">
          <a:xfrm>
            <a:off x="3200400" y="5029200"/>
            <a:ext cx="914400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sz="1200">
                <a:latin typeface="Courier New" charset="0"/>
                <a:sym typeface="Wingdings" charset="2"/>
              </a:rPr>
              <a:t>Z=mary</a:t>
            </a:r>
          </a:p>
          <a:p>
            <a:pPr marL="342900" indent="-342900" eaLnBrk="1" hangingPunct="1">
              <a:spcBef>
                <a:spcPct val="20000"/>
              </a:spcBef>
            </a:pPr>
            <a:r>
              <a:rPr lang="en-US" sz="1200">
                <a:latin typeface="Courier New" charset="0"/>
                <a:sym typeface="Wingdings" charset="2"/>
              </a:rPr>
              <a:t>Y=john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en-US" sz="1200">
              <a:latin typeface="Courier New" charset="0"/>
            </a:endParaRPr>
          </a:p>
        </p:txBody>
      </p:sp>
      <p:cxnSp>
        <p:nvCxnSpPr>
          <p:cNvPr id="47" name="AutoShape 8"/>
          <p:cNvCxnSpPr>
            <a:cxnSpLocks noChangeShapeType="1"/>
            <a:endCxn id="48" idx="0"/>
          </p:cNvCxnSpPr>
          <p:nvPr/>
        </p:nvCxnSpPr>
        <p:spPr bwMode="auto">
          <a:xfrm>
            <a:off x="2514600" y="4953000"/>
            <a:ext cx="990600" cy="762000"/>
          </a:xfrm>
          <a:prstGeom prst="straightConnector1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</p:cxnSp>
      <p:sp>
        <p:nvSpPr>
          <p:cNvPr id="48" name="Rectangle 4"/>
          <p:cNvSpPr>
            <a:spLocks noChangeArrowheads="1"/>
          </p:cNvSpPr>
          <p:nvPr/>
        </p:nvSpPr>
        <p:spPr bwMode="auto">
          <a:xfrm>
            <a:off x="2514600" y="5715000"/>
            <a:ext cx="1981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en-US">
                <a:latin typeface="Calibri" charset="0"/>
                <a:sym typeface="Wingdings" charset="2"/>
              </a:rPr>
              <a:t> parent(X, mary). </a:t>
            </a:r>
          </a:p>
          <a:p>
            <a:pPr marL="342900" indent="-342900" algn="ctr" eaLnBrk="1" hangingPunct="1">
              <a:spcBef>
                <a:spcPct val="20000"/>
              </a:spcBef>
              <a:buFontTx/>
              <a:buChar char="•"/>
            </a:pPr>
            <a:endParaRPr lang="en-US">
              <a:latin typeface="Calibri" charset="0"/>
            </a:endParaRPr>
          </a:p>
        </p:txBody>
      </p:sp>
      <p:sp>
        <p:nvSpPr>
          <p:cNvPr id="50" name="Rectangle 18"/>
          <p:cNvSpPr>
            <a:spLocks noChangeArrowheads="1"/>
          </p:cNvSpPr>
          <p:nvPr/>
        </p:nvSpPr>
        <p:spPr bwMode="auto">
          <a:xfrm>
            <a:off x="3352800" y="6172200"/>
            <a:ext cx="9144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sz="1200">
                <a:latin typeface="Courier New" charset="0"/>
                <a:sym typeface="Wingdings" charset="2"/>
              </a:rPr>
              <a:t>X=bill</a:t>
            </a:r>
          </a:p>
        </p:txBody>
      </p:sp>
      <p:cxnSp>
        <p:nvCxnSpPr>
          <p:cNvPr id="51" name="AutoShape 8"/>
          <p:cNvCxnSpPr>
            <a:cxnSpLocks noChangeShapeType="1"/>
            <a:stCxn id="48" idx="2"/>
            <a:endCxn id="52" idx="0"/>
          </p:cNvCxnSpPr>
          <p:nvPr/>
        </p:nvCxnSpPr>
        <p:spPr bwMode="auto">
          <a:xfrm rot="16200000" flipH="1">
            <a:off x="4095750" y="5505451"/>
            <a:ext cx="3175" cy="1181100"/>
          </a:xfrm>
          <a:prstGeom prst="straightConnector1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</p:cxnSp>
      <p:sp>
        <p:nvSpPr>
          <p:cNvPr id="52" name="Rectangle 4"/>
          <p:cNvSpPr>
            <a:spLocks noChangeArrowheads="1"/>
          </p:cNvSpPr>
          <p:nvPr/>
        </p:nvSpPr>
        <p:spPr bwMode="auto">
          <a:xfrm>
            <a:off x="4114800" y="6096000"/>
            <a:ext cx="1143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en-US">
                <a:latin typeface="Calibri" charset="0"/>
                <a:sym typeface="Wingdings" charset="2"/>
              </a:rPr>
              <a:t></a:t>
            </a:r>
          </a:p>
          <a:p>
            <a:pPr marL="342900" indent="-342900" algn="ctr" eaLnBrk="1" hangingPunct="1">
              <a:spcBef>
                <a:spcPct val="20000"/>
              </a:spcBef>
            </a:pPr>
            <a:r>
              <a:rPr lang="en-US">
                <a:latin typeface="Calibri" charset="0"/>
                <a:sym typeface="Wingdings" charset="2"/>
              </a:rPr>
              <a:t>Success</a:t>
            </a:r>
          </a:p>
          <a:p>
            <a:pPr marL="342900" indent="-342900" algn="ctr" eaLnBrk="1" hangingPunct="1">
              <a:spcBef>
                <a:spcPct val="20000"/>
              </a:spcBef>
              <a:buFontTx/>
              <a:buChar char="•"/>
            </a:pPr>
            <a:endParaRPr lang="en-US">
              <a:latin typeface="Calibri" charset="0"/>
            </a:endParaRPr>
          </a:p>
        </p:txBody>
      </p:sp>
      <p:sp>
        <p:nvSpPr>
          <p:cNvPr id="58" name="Oval 57"/>
          <p:cNvSpPr>
            <a:spLocks noChangeArrowheads="1"/>
          </p:cNvSpPr>
          <p:nvPr/>
        </p:nvSpPr>
        <p:spPr bwMode="auto">
          <a:xfrm>
            <a:off x="3111500" y="2246313"/>
            <a:ext cx="2057400" cy="609600"/>
          </a:xfrm>
          <a:prstGeom prst="ellipse">
            <a:avLst/>
          </a:prstGeom>
          <a:noFill/>
          <a:ln w="38100">
            <a:solidFill>
              <a:srgbClr val="00009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Rectangle 18"/>
          <p:cNvSpPr>
            <a:spLocks noChangeArrowheads="1"/>
          </p:cNvSpPr>
          <p:nvPr/>
        </p:nvSpPr>
        <p:spPr bwMode="auto">
          <a:xfrm>
            <a:off x="4572000" y="4572000"/>
            <a:ext cx="914400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sz="1200">
                <a:latin typeface="Courier New" charset="0"/>
                <a:sym typeface="Wingdings" charset="2"/>
              </a:rPr>
              <a:t>Z=bill</a:t>
            </a:r>
          </a:p>
          <a:p>
            <a:pPr marL="342900" indent="-342900" eaLnBrk="1" hangingPunct="1">
              <a:spcBef>
                <a:spcPct val="20000"/>
              </a:spcBef>
            </a:pPr>
            <a:r>
              <a:rPr lang="en-US" sz="1200">
                <a:latin typeface="Courier New" charset="0"/>
                <a:sym typeface="Wingdings" charset="2"/>
              </a:rPr>
              <a:t>Y=john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en-US" sz="1200">
              <a:latin typeface="Courier New" charset="0"/>
            </a:endParaRPr>
          </a:p>
        </p:txBody>
      </p:sp>
      <p:cxnSp>
        <p:nvCxnSpPr>
          <p:cNvPr id="60" name="AutoShape 8"/>
          <p:cNvCxnSpPr>
            <a:cxnSpLocks noChangeShapeType="1"/>
            <a:stCxn id="16" idx="6"/>
            <a:endCxn id="61" idx="0"/>
          </p:cNvCxnSpPr>
          <p:nvPr/>
        </p:nvCxnSpPr>
        <p:spPr bwMode="auto">
          <a:xfrm>
            <a:off x="3962400" y="4540250"/>
            <a:ext cx="914400" cy="717550"/>
          </a:xfrm>
          <a:prstGeom prst="straightConnector1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</p:cxnSp>
      <p:sp>
        <p:nvSpPr>
          <p:cNvPr id="61" name="Rectangle 4"/>
          <p:cNvSpPr>
            <a:spLocks noChangeArrowheads="1"/>
          </p:cNvSpPr>
          <p:nvPr/>
        </p:nvSpPr>
        <p:spPr bwMode="auto">
          <a:xfrm>
            <a:off x="3886200" y="5257800"/>
            <a:ext cx="1981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en-US">
                <a:latin typeface="Calibri" charset="0"/>
                <a:sym typeface="Wingdings" charset="2"/>
              </a:rPr>
              <a:t> parent(X, bill). </a:t>
            </a:r>
          </a:p>
          <a:p>
            <a:pPr marL="342900" indent="-342900" algn="ctr" eaLnBrk="1" hangingPunct="1">
              <a:spcBef>
                <a:spcPct val="20000"/>
              </a:spcBef>
              <a:buFontTx/>
              <a:buChar char="•"/>
            </a:pPr>
            <a:endParaRPr lang="en-US">
              <a:latin typeface="Calibri" charset="0"/>
            </a:endParaRPr>
          </a:p>
        </p:txBody>
      </p:sp>
      <p:sp>
        <p:nvSpPr>
          <p:cNvPr id="63" name="Rectangle 4"/>
          <p:cNvSpPr>
            <a:spLocks noChangeArrowheads="1"/>
          </p:cNvSpPr>
          <p:nvPr/>
        </p:nvSpPr>
        <p:spPr bwMode="auto">
          <a:xfrm>
            <a:off x="4419600" y="55626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en-US">
                <a:solidFill>
                  <a:srgbClr val="FF0000"/>
                </a:solidFill>
                <a:latin typeface="Calibri" charset="0"/>
                <a:sym typeface="Wingdings" charset="2"/>
              </a:rPr>
              <a:t>Failure</a:t>
            </a:r>
          </a:p>
          <a:p>
            <a:pPr marL="342900" indent="-342900" algn="ctr" eaLnBrk="1" hangingPunct="1">
              <a:spcBef>
                <a:spcPct val="20000"/>
              </a:spcBef>
              <a:buFontTx/>
              <a:buChar char="•"/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5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" grpId="0"/>
      <p:bldP spid="9" grpId="0"/>
      <p:bldP spid="15" grpId="0" animBg="1"/>
      <p:bldP spid="16" grpId="0" animBg="1"/>
      <p:bldP spid="16" grpId="1" animBg="1"/>
      <p:bldP spid="16" grpId="2" animBg="1"/>
      <p:bldP spid="17" grpId="0" animBg="1"/>
      <p:bldP spid="26" grpId="0"/>
      <p:bldP spid="33" grpId="0"/>
      <p:bldP spid="38" grpId="0" animBg="1"/>
      <p:bldP spid="39" grpId="0" animBg="1"/>
      <p:bldP spid="41" grpId="0"/>
      <p:bldP spid="43" grpId="0"/>
      <p:bldP spid="46" grpId="0" animBg="1"/>
      <p:bldP spid="48" grpId="0"/>
      <p:bldP spid="50" grpId="0" animBg="1"/>
      <p:bldP spid="52" grpId="0"/>
      <p:bldP spid="58" grpId="0" animBg="1"/>
      <p:bldP spid="59" grpId="0" animBg="1"/>
      <p:bldP spid="6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Prolog as a programming language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capability to query with variables enables us to compute results. Example:</a:t>
            </a:r>
          </a:p>
          <a:p>
            <a:pPr lvl="1">
              <a:buNone/>
            </a:pPr>
            <a:r>
              <a:rPr lang="en-US" dirty="0" smtClean="0"/>
              <a:t>  ?- </a:t>
            </a:r>
            <a:r>
              <a:rPr lang="en-US" dirty="0" err="1" smtClean="0"/>
              <a:t>ancestor(X</a:t>
            </a:r>
            <a:r>
              <a:rPr lang="en-US" dirty="0" smtClean="0"/>
              <a:t>, john)</a:t>
            </a:r>
          </a:p>
          <a:p>
            <a:pPr lvl="1">
              <a:buNone/>
            </a:pPr>
            <a:r>
              <a:rPr lang="en-US" dirty="0" smtClean="0"/>
              <a:t>This query calculates all of john’s parents.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structures in Prolog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</a:t>
            </a:r>
          </a:p>
          <a:p>
            <a:pPr lvl="1"/>
            <a:r>
              <a:rPr lang="en-US" dirty="0" smtClean="0"/>
              <a:t>e.g.: [1,a,2,3,’hello world’]</a:t>
            </a:r>
          </a:p>
          <a:p>
            <a:pPr lvl="1"/>
            <a:r>
              <a:rPr lang="en-US" dirty="0" smtClean="0"/>
              <a:t>Empty list: []</a:t>
            </a:r>
          </a:p>
          <a:p>
            <a:pPr lvl="1"/>
            <a:r>
              <a:rPr lang="en-US" dirty="0" smtClean="0"/>
              <a:t>Cons operation: [</a:t>
            </a:r>
            <a:r>
              <a:rPr lang="en-US" dirty="0" err="1" smtClean="0"/>
              <a:t>A|As</a:t>
            </a:r>
            <a:r>
              <a:rPr lang="en-US" dirty="0" smtClean="0"/>
              <a:t>], e.g. [1|[2,3,4]] = [1,2,3,4]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1554</TotalTime>
  <Words>1124</Words>
  <Application>Microsoft Macintosh PowerPoint</Application>
  <PresentationFormat>On-screen Show (4:3)</PresentationFormat>
  <Paragraphs>159</Paragraphs>
  <Slides>13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Introduction to Prolog, cont’d</vt:lpstr>
      <vt:lpstr>Example SLD resolution</vt:lpstr>
      <vt:lpstr>Logic deduction as a program</vt:lpstr>
      <vt:lpstr>Problem of SLD resolution</vt:lpstr>
      <vt:lpstr>Problem of SLD resolution</vt:lpstr>
      <vt:lpstr>SLG Resolution</vt:lpstr>
      <vt:lpstr>SLG resolution example</vt:lpstr>
      <vt:lpstr>Prolog as a programming language</vt:lpstr>
      <vt:lpstr>Data structures in Prolog</vt:lpstr>
      <vt:lpstr>Membership Function</vt:lpstr>
      <vt:lpstr>Append Function</vt:lpstr>
      <vt:lpstr>Calculate the sum of the integers in a list</vt:lpstr>
      <vt:lpstr>Find the maximum number in a list</vt:lpstr>
    </vt:vector>
  </TitlesOfParts>
  <Company>Kansas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1: Grammars, trees, and interpreters</dc:title>
  <dc:creator>Xinming Ou</dc:creator>
  <cp:lastModifiedBy>Xinming Ou</cp:lastModifiedBy>
  <cp:revision>144</cp:revision>
  <dcterms:created xsi:type="dcterms:W3CDTF">2010-12-06T20:26:22Z</dcterms:created>
  <dcterms:modified xsi:type="dcterms:W3CDTF">2010-12-06T20:34:59Z</dcterms:modified>
</cp:coreProperties>
</file>