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40EE7-A785-4D46-A066-8CDFDAA6CA68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B3AC-0DF8-F843-AF22-BCFEABDF7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654DE-83DC-7546-B9FC-61422D2884BA}" type="datetimeFigureOut">
              <a:rPr lang="en-US" smtClean="0"/>
              <a:pPr/>
              <a:t>9/27/10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C5BE9-C700-8543-95F4-32629ADB4D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D5CE-AF1C-5E44-AE5F-C836DA5EA0E1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3B25B-BCB1-2045-8B70-ECD1253B62B4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1437-F478-4943-A0D6-A547B861B7D6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8364-5DCC-CE45-B8DE-69DB137B7385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20F23-A532-9A42-8B39-A9A21734736D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7FBC-9A07-0540-B06D-A4A1FF942632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70E4-363F-E146-AD21-967551DAD4FD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51E7-1EAF-2747-B897-6B0AA639C502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EFDC-6E10-FE45-BEE7-024577C4FA7B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479A-F746-6A4B-BD4D-C47960478B71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4EED-2B4F-4146-8B48-172889652FAE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8B901-22D7-DD42-B3CE-7915F22B7396}" type="datetime1">
              <a:rPr lang="en-US" smtClean="0"/>
              <a:pPr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8E05-6158-FC4C-8E5E-AD508973B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5557"/>
            <a:ext cx="7772400" cy="2514894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Chapter 6: From an assignment core to Java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1"/>
            <a:ext cx="6400800" cy="2337539"/>
          </a:xfrm>
        </p:spPr>
        <p:txBody>
          <a:bodyPr>
            <a:normAutofit/>
          </a:bodyPr>
          <a:lstStyle/>
          <a:p>
            <a:r>
              <a:rPr lang="en-US" dirty="0" smtClean="0"/>
              <a:t>Xinming (Simon) Ou</a:t>
            </a:r>
          </a:p>
          <a:p>
            <a:r>
              <a:rPr lang="en-US" dirty="0" smtClean="0"/>
              <a:t>CIS 505: Programming Languages</a:t>
            </a:r>
          </a:p>
          <a:p>
            <a:r>
              <a:rPr lang="en-US" dirty="0" smtClean="0"/>
              <a:t>Kansas State University</a:t>
            </a:r>
          </a:p>
          <a:p>
            <a:r>
              <a:rPr lang="en-US" dirty="0" smtClean="0"/>
              <a:t>Fall 2010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871492"/>
            <a:ext cx="8985250" cy="18157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4000" y="1085840"/>
            <a:ext cx="60325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var</a:t>
            </a:r>
            <a:r>
              <a:rPr lang="en-US" sz="2400" dirty="0" smtClean="0"/>
              <a:t> clock = new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time = 0;</a:t>
            </a:r>
          </a:p>
          <a:p>
            <a:r>
              <a:rPr lang="en-US" sz="2400" dirty="0" smtClean="0"/>
              <a:t>                         proc tick(){ time = time + 1 };</a:t>
            </a:r>
          </a:p>
          <a:p>
            <a:r>
              <a:rPr lang="en-US" sz="2400" dirty="0" smtClean="0"/>
              <a:t>                         proc display(){ print time };</a:t>
            </a:r>
          </a:p>
          <a:p>
            <a:r>
              <a:rPr lang="en-US" sz="2400" dirty="0" smtClean="0"/>
              <a:t>                         proc reset(){ time = 0 }</a:t>
            </a:r>
          </a:p>
          <a:p>
            <a:r>
              <a:rPr lang="en-US" sz="2400" dirty="0" smtClean="0"/>
              <a:t>                    end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clock.tick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clock.tick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clock.display</a:t>
            </a:r>
            <a:r>
              <a:rPr lang="en-US" sz="2400" dirty="0" smtClean="0"/>
              <a:t>()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473200" y="1892300"/>
            <a:ext cx="5334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as a type-structure abstract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4325" y="1823734"/>
            <a:ext cx="8091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 ::=  </a:t>
            </a:r>
            <a:r>
              <a:rPr lang="en-US" sz="2800" dirty="0" err="1" smtClean="0"/>
              <a:t>var</a:t>
            </a:r>
            <a:r>
              <a:rPr lang="en-US" sz="2800" dirty="0" smtClean="0"/>
              <a:t> I = E  |  D1 ; D2  |  proc I() { C }  |  </a:t>
            </a:r>
            <a:r>
              <a:rPr lang="en-US" sz="2800" dirty="0" smtClean="0">
                <a:solidFill>
                  <a:srgbClr val="FF0000"/>
                </a:solidFill>
              </a:rPr>
              <a:t>class I = T</a:t>
            </a:r>
          </a:p>
          <a:p>
            <a:endParaRPr lang="en-US" sz="2800" dirty="0" smtClean="0"/>
          </a:p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D end  |  </a:t>
            </a:r>
            <a:r>
              <a:rPr lang="en-US" sz="2800" dirty="0" err="1" smtClean="0"/>
              <a:t>array[E</a:t>
            </a:r>
            <a:r>
              <a:rPr lang="en-US" sz="2800" dirty="0" smtClean="0"/>
              <a:t>] of T  |  L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01164" y="3417793"/>
            <a:ext cx="685393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e.g.</a:t>
            </a:r>
          </a:p>
          <a:p>
            <a:r>
              <a:rPr lang="en-US" sz="2000" dirty="0" smtClean="0"/>
              <a:t>    class Entry =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idnum</a:t>
            </a:r>
            <a:r>
              <a:rPr lang="en-US" sz="2000" dirty="0" smtClean="0"/>
              <a:t> = new </a:t>
            </a:r>
            <a:r>
              <a:rPr lang="en-US" sz="2000" dirty="0" err="1" smtClean="0"/>
              <a:t>int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                      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balance = 0</a:t>
            </a:r>
          </a:p>
          <a:p>
            <a:r>
              <a:rPr lang="en-US" sz="2000" dirty="0" smtClean="0"/>
              <a:t>                           end;</a:t>
            </a:r>
          </a:p>
          <a:p>
            <a:endParaRPr lang="en-US" sz="2000" dirty="0" smtClean="0"/>
          </a:p>
          <a:p>
            <a:r>
              <a:rPr lang="en-US" sz="2000" dirty="0" smtClean="0"/>
              <a:t>    class DB =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howmany</a:t>
            </a:r>
            <a:r>
              <a:rPr lang="en-US" sz="2000" dirty="0" smtClean="0"/>
              <a:t> = 0;</a:t>
            </a:r>
          </a:p>
          <a:p>
            <a:r>
              <a:rPr lang="en-US" sz="2000" dirty="0" smtClean="0"/>
              <a:t>                              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table = new array[100] of Entry </a:t>
            </a:r>
          </a:p>
          <a:p>
            <a:r>
              <a:rPr lang="en-US" sz="2000" dirty="0" smtClean="0"/>
              <a:t>                       end;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var</a:t>
            </a:r>
            <a:r>
              <a:rPr lang="en-US" sz="2000" dirty="0" smtClean="0"/>
              <a:t> database = new DB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7673" y="1461062"/>
            <a:ext cx="6799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 ::=  </a:t>
            </a:r>
            <a:r>
              <a:rPr lang="en-US" sz="2800" dirty="0" err="1" smtClean="0"/>
              <a:t>var</a:t>
            </a:r>
            <a:r>
              <a:rPr lang="en-US" sz="2800" dirty="0" smtClean="0"/>
              <a:t> I = E  |  D1 ; D2  | ... </a:t>
            </a:r>
          </a:p>
          <a:p>
            <a:r>
              <a:rPr lang="en-US" sz="2800" dirty="0" smtClean="0"/>
              <a:t>      |  </a:t>
            </a:r>
            <a:r>
              <a:rPr lang="en-US" sz="2800" dirty="0" smtClean="0">
                <a:solidFill>
                  <a:srgbClr val="FF0000"/>
                </a:solidFill>
              </a:rPr>
              <a:t>module I = D  |  import 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0238" y="2588865"/>
            <a:ext cx="65825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e.g.</a:t>
            </a:r>
          </a:p>
          <a:p>
            <a:r>
              <a:rPr lang="en-US" dirty="0" smtClean="0"/>
              <a:t>module M =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class C =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a = 0  end;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= new array[10] of C;</a:t>
            </a:r>
          </a:p>
          <a:p>
            <a:r>
              <a:rPr lang="en-US" dirty="0" smtClean="0"/>
              <a:t>    proc initialize(){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x</a:t>
            </a:r>
            <a:r>
              <a:rPr lang="en-US" dirty="0" smtClean="0"/>
              <a:t> = 0;</a:t>
            </a:r>
          </a:p>
          <a:p>
            <a:r>
              <a:rPr lang="en-US" dirty="0" smtClean="0"/>
              <a:t>        for </a:t>
            </a:r>
            <a:r>
              <a:rPr lang="en-US" dirty="0" err="1" smtClean="0"/>
              <a:t>i</a:t>
            </a:r>
            <a:r>
              <a:rPr lang="en-US" dirty="0" smtClean="0"/>
              <a:t> = 0 </a:t>
            </a:r>
            <a:r>
              <a:rPr lang="en-US" dirty="0" err="1" smtClean="0"/>
              <a:t>upto</a:t>
            </a:r>
            <a:r>
              <a:rPr lang="en-US" dirty="0" smtClean="0"/>
              <a:t> 9 { </a:t>
            </a:r>
            <a:r>
              <a:rPr lang="en-US" dirty="0" err="1" smtClean="0"/>
              <a:t>y[i].a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 }</a:t>
            </a:r>
          </a:p>
          <a:p>
            <a:r>
              <a:rPr lang="en-US" dirty="0" smtClean="0"/>
              <a:t>    }</a:t>
            </a:r>
          </a:p>
          <a:p>
            <a:endParaRPr lang="en-US" dirty="0" smtClean="0"/>
          </a:p>
          <a:p>
            <a:r>
              <a:rPr lang="en-US" dirty="0" smtClean="0"/>
              <a:t>import M;  </a:t>
            </a:r>
          </a:p>
          <a:p>
            <a:r>
              <a:rPr lang="en-US" dirty="0" smtClean="0"/>
              <a:t>initialize();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= new C; </a:t>
            </a:r>
          </a:p>
          <a:p>
            <a:r>
              <a:rPr lang="en-US" dirty="0" err="1" smtClean="0"/>
              <a:t>z.a</a:t>
            </a:r>
            <a:r>
              <a:rPr lang="en-US" dirty="0" smtClean="0"/>
              <a:t> = </a:t>
            </a:r>
            <a:r>
              <a:rPr lang="en-US" dirty="0" err="1" smtClean="0"/>
              <a:t>x</a:t>
            </a:r>
            <a:r>
              <a:rPr lang="en-US" dirty="0" smtClean="0"/>
              <a:t> + y[0].a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namespace confusion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19902" y="1997839"/>
            <a:ext cx="6604265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module M = </a:t>
            </a:r>
            <a:r>
              <a:rPr lang="en-US" sz="2800" dirty="0" err="1" smtClean="0"/>
              <a:t>newstruct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smtClean="0"/>
              <a:t> = 7 end;</a:t>
            </a:r>
          </a:p>
          <a:p>
            <a:endParaRPr lang="en-US" sz="2800" dirty="0" smtClean="0"/>
          </a:p>
          <a:p>
            <a:r>
              <a:rPr lang="en-US" sz="2800" dirty="0" smtClean="0"/>
              <a:t>module N = </a:t>
            </a:r>
            <a:r>
              <a:rPr lang="en-US" sz="2800" smtClean="0"/>
              <a:t>newstruct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x</a:t>
            </a:r>
            <a:r>
              <a:rPr lang="en-US" sz="2800" dirty="0" smtClean="0"/>
              <a:t> = 99 end;</a:t>
            </a:r>
          </a:p>
          <a:p>
            <a:endParaRPr lang="en-US" sz="2800" dirty="0" smtClean="0"/>
          </a:p>
          <a:p>
            <a:r>
              <a:rPr lang="en-US" sz="2800" dirty="0" smtClean="0"/>
              <a:t>import M;</a:t>
            </a:r>
          </a:p>
          <a:p>
            <a:r>
              <a:rPr lang="en-US" sz="2800" dirty="0" smtClean="0"/>
              <a:t>import N;</a:t>
            </a:r>
          </a:p>
          <a:p>
            <a:r>
              <a:rPr lang="en-US" sz="2800" dirty="0" err="1" smtClean="0"/>
              <a:t>N.x</a:t>
            </a:r>
            <a:r>
              <a:rPr lang="en-US" sz="2800" dirty="0" smtClean="0"/>
              <a:t> = </a:t>
            </a:r>
            <a:r>
              <a:rPr lang="en-US" sz="2800" dirty="0" err="1" smtClean="0"/>
              <a:t>M.x</a:t>
            </a:r>
            <a:r>
              <a:rPr lang="en-US" sz="2800" dirty="0" smtClean="0"/>
              <a:t> + 1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3731" y="1432928"/>
            <a:ext cx="7746823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Provide parameters to class. Example:</a:t>
            </a:r>
          </a:p>
          <a:p>
            <a:endParaRPr lang="en-US" sz="2800" dirty="0" smtClean="0"/>
          </a:p>
          <a:p>
            <a:r>
              <a:rPr lang="en-US" sz="2800" dirty="0" smtClean="0"/>
              <a:t>class </a:t>
            </a:r>
            <a:r>
              <a:rPr lang="en-US" sz="2800" dirty="0" smtClean="0"/>
              <a:t>Entry =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idnum</a:t>
            </a:r>
            <a:r>
              <a:rPr lang="en-US" sz="2800" dirty="0" smtClean="0"/>
              <a:t> = new </a:t>
            </a:r>
            <a:r>
              <a:rPr lang="en-US" sz="2800" dirty="0" err="1" smtClean="0"/>
              <a:t>int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                 </a:t>
            </a:r>
            <a:r>
              <a:rPr lang="en-US" sz="2800" dirty="0" err="1" smtClean="0"/>
              <a:t>var</a:t>
            </a:r>
            <a:r>
              <a:rPr lang="en-US" sz="2800" dirty="0" smtClean="0"/>
              <a:t> balance = 0</a:t>
            </a:r>
          </a:p>
          <a:p>
            <a:r>
              <a:rPr lang="en-US" sz="2800" dirty="0" smtClean="0"/>
              <a:t>              end;</a:t>
            </a:r>
          </a:p>
          <a:p>
            <a:endParaRPr lang="en-US" sz="2800" dirty="0" smtClean="0"/>
          </a:p>
          <a:p>
            <a:r>
              <a:rPr lang="en-US" sz="2800" dirty="0" smtClean="0"/>
              <a:t>class </a:t>
            </a:r>
            <a:r>
              <a:rPr lang="en-US" sz="2800" dirty="0" err="1" smtClean="0"/>
              <a:t>DB</a:t>
            </a:r>
            <a:r>
              <a:rPr lang="en-US" sz="2800" dirty="0" err="1" smtClean="0">
                <a:solidFill>
                  <a:srgbClr val="FF0000"/>
                </a:solidFill>
              </a:rPr>
              <a:t>(size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=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howmany</a:t>
            </a:r>
            <a:r>
              <a:rPr lang="en-US" sz="2800" dirty="0" smtClean="0"/>
              <a:t> = 0;</a:t>
            </a:r>
          </a:p>
          <a:p>
            <a:r>
              <a:rPr lang="en-US" sz="2800" dirty="0" smtClean="0"/>
              <a:t>                        </a:t>
            </a:r>
            <a:r>
              <a:rPr lang="en-US" sz="2800" dirty="0" err="1" smtClean="0"/>
              <a:t>var</a:t>
            </a:r>
            <a:r>
              <a:rPr lang="en-US" sz="2800" dirty="0" smtClean="0"/>
              <a:t> table = new </a:t>
            </a:r>
            <a:r>
              <a:rPr lang="en-US" sz="2800" dirty="0" err="1" smtClean="0"/>
              <a:t>array[</a:t>
            </a:r>
            <a:r>
              <a:rPr lang="en-US" sz="2800" dirty="0" err="1" smtClean="0">
                <a:solidFill>
                  <a:srgbClr val="FF0000"/>
                </a:solidFill>
              </a:rPr>
              <a:t>size</a:t>
            </a:r>
            <a:r>
              <a:rPr lang="en-US" sz="2800" dirty="0" smtClean="0"/>
              <a:t>] of Entry </a:t>
            </a:r>
          </a:p>
          <a:p>
            <a:r>
              <a:rPr lang="en-US" sz="2800" dirty="0" smtClean="0"/>
              <a:t>                 end;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var</a:t>
            </a:r>
            <a:r>
              <a:rPr lang="en-US" sz="2800" dirty="0" smtClean="0"/>
              <a:t> database = new DB(</a:t>
            </a:r>
            <a:r>
              <a:rPr lang="en-US" sz="2800" dirty="0" smtClean="0">
                <a:solidFill>
                  <a:srgbClr val="FF0000"/>
                </a:solidFill>
              </a:rPr>
              <a:t>100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Templates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99331" y="1417638"/>
            <a:ext cx="81766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module </a:t>
            </a:r>
            <a:r>
              <a:rPr lang="en-US" sz="2000" dirty="0" err="1" smtClean="0"/>
              <a:t>DataBase(size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recordTemplate</a:t>
            </a:r>
            <a:r>
              <a:rPr lang="en-US" sz="2000" dirty="0" smtClean="0"/>
              <a:t>) =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howmany</a:t>
            </a:r>
            <a:r>
              <a:rPr lang="en-US" sz="2000" dirty="0" smtClean="0"/>
              <a:t> = 0;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var</a:t>
            </a:r>
            <a:r>
              <a:rPr lang="en-US" sz="2000" dirty="0" smtClean="0"/>
              <a:t> table = new </a:t>
            </a:r>
            <a:r>
              <a:rPr lang="en-US" sz="2000" dirty="0" err="1" smtClean="0"/>
              <a:t>array[size</a:t>
            </a:r>
            <a:r>
              <a:rPr lang="en-US" sz="2000" dirty="0" smtClean="0"/>
              <a:t>] of </a:t>
            </a:r>
            <a:r>
              <a:rPr lang="en-US" sz="2000" dirty="0" err="1" smtClean="0"/>
              <a:t>recordTemplate</a:t>
            </a:r>
            <a:r>
              <a:rPr lang="en-US" sz="2000" dirty="0" smtClean="0"/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    proc initialize(){</a:t>
            </a:r>
          </a:p>
          <a:p>
            <a:r>
              <a:rPr lang="en-US" sz="2000" dirty="0" smtClean="0"/>
              <a:t>        for </a:t>
            </a:r>
            <a:r>
              <a:rPr lang="en-US" sz="2000" dirty="0" err="1" smtClean="0"/>
              <a:t>i</a:t>
            </a:r>
            <a:r>
              <a:rPr lang="en-US" sz="2000" dirty="0" smtClean="0"/>
              <a:t> = 0 </a:t>
            </a:r>
            <a:r>
              <a:rPr lang="en-US" sz="2000" dirty="0" err="1" smtClean="0"/>
              <a:t>upto</a:t>
            </a:r>
            <a:r>
              <a:rPr lang="en-US" sz="2000" dirty="0" smtClean="0"/>
              <a:t> size - 1 {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table[i].</a:t>
            </a:r>
            <a:r>
              <a:rPr lang="en-US" sz="2000" dirty="0" err="1" smtClean="0">
                <a:solidFill>
                  <a:srgbClr val="FF0000"/>
                </a:solidFill>
              </a:rPr>
              <a:t>init</a:t>
            </a:r>
            <a:r>
              <a:rPr lang="en-US" sz="2000" dirty="0" smtClean="0">
                <a:solidFill>
                  <a:srgbClr val="FF0000"/>
                </a:solidFill>
              </a:rPr>
              <a:t>()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 }</a:t>
            </a:r>
          </a:p>
          <a:p>
            <a:r>
              <a:rPr lang="en-US" sz="2000" dirty="0" smtClean="0"/>
              <a:t>    };</a:t>
            </a:r>
          </a:p>
          <a:p>
            <a:endParaRPr lang="en-US" sz="2000" dirty="0" smtClean="0"/>
          </a:p>
          <a:p>
            <a:r>
              <a:rPr lang="en-US" sz="2000" dirty="0" smtClean="0"/>
              <a:t>    proc </a:t>
            </a:r>
            <a:r>
              <a:rPr lang="en-US" sz="2000" dirty="0" err="1" smtClean="0"/>
              <a:t>find(index</a:t>
            </a:r>
            <a:r>
              <a:rPr lang="en-US" sz="2000" dirty="0" smtClean="0"/>
              <a:t>):</a:t>
            </a:r>
          </a:p>
          <a:p>
            <a:r>
              <a:rPr lang="en-US" sz="2000" dirty="0" smtClean="0"/>
              <a:t>        if index &gt;= 0 and index &lt; size {</a:t>
            </a:r>
          </a:p>
          <a:p>
            <a:r>
              <a:rPr lang="en-US" sz="2000" dirty="0" smtClean="0"/>
              <a:t>            answer = </a:t>
            </a:r>
            <a:r>
              <a:rPr lang="en-US" sz="2000" dirty="0" err="1" smtClean="0"/>
              <a:t>table[index].</a:t>
            </a:r>
            <a:r>
              <a:rPr lang="en-US" sz="2000" dirty="0" err="1" smtClean="0">
                <a:solidFill>
                  <a:srgbClr val="FF0000"/>
                </a:solidFill>
              </a:rPr>
              <a:t>getVal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000" dirty="0" smtClean="0"/>
              <a:t>        return answer</a:t>
            </a:r>
          </a:p>
          <a:p>
            <a:r>
              <a:rPr lang="en-US" sz="2000" dirty="0" smtClean="0"/>
              <a:t>    }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636270" y="3050409"/>
            <a:ext cx="3819792" cy="313932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class Entry = </a:t>
            </a:r>
            <a:r>
              <a:rPr lang="en-US" dirty="0" err="1" smtClean="0">
                <a:solidFill>
                  <a:srgbClr val="0000FF"/>
                </a:solidFill>
              </a:rPr>
              <a:t>struct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 </a:t>
            </a:r>
            <a:r>
              <a:rPr lang="en-US" dirty="0" err="1" smtClean="0">
                <a:solidFill>
                  <a:srgbClr val="0000FF"/>
                </a:solidFill>
              </a:rPr>
              <a:t>var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idnum</a:t>
            </a:r>
            <a:r>
              <a:rPr lang="en-US" dirty="0" smtClean="0">
                <a:solidFill>
                  <a:srgbClr val="0000FF"/>
                </a:solidFill>
              </a:rPr>
              <a:t> =</a:t>
            </a:r>
            <a:r>
              <a:rPr lang="en-US" dirty="0" smtClean="0">
                <a:solidFill>
                  <a:srgbClr val="0000FF"/>
                </a:solidFill>
              </a:rPr>
              <a:t> new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</a:t>
            </a:r>
            <a:r>
              <a:rPr lang="en-US" dirty="0" smtClean="0">
                <a:solidFill>
                  <a:srgbClr val="0000FF"/>
                </a:solidFill>
              </a:rPr>
              <a:t>       </a:t>
            </a:r>
            <a:r>
              <a:rPr lang="en-US" dirty="0" err="1" smtClean="0">
                <a:solidFill>
                  <a:srgbClr val="0000FF"/>
                </a:solidFill>
              </a:rPr>
              <a:t>var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balance = new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</a:t>
            </a:r>
            <a:r>
              <a:rPr lang="en-US" dirty="0" smtClean="0">
                <a:solidFill>
                  <a:srgbClr val="0000FF"/>
                </a:solidFill>
              </a:rPr>
              <a:t>       proc </a:t>
            </a:r>
            <a:r>
              <a:rPr lang="en-US" dirty="0" smtClean="0">
                <a:solidFill>
                  <a:srgbClr val="0000FF"/>
                </a:solidFill>
              </a:rPr>
              <a:t>init(){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</a:t>
            </a:r>
            <a:r>
              <a:rPr lang="en-US" dirty="0" smtClean="0">
                <a:solidFill>
                  <a:srgbClr val="0000FF"/>
                </a:solidFill>
              </a:rPr>
              <a:t>            </a:t>
            </a:r>
            <a:r>
              <a:rPr lang="en-US" dirty="0" err="1" smtClean="0">
                <a:solidFill>
                  <a:srgbClr val="0000FF"/>
                </a:solidFill>
              </a:rPr>
              <a:t>idnum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= -1;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</a:t>
            </a:r>
            <a:r>
              <a:rPr lang="en-US" dirty="0" smtClean="0">
                <a:solidFill>
                  <a:srgbClr val="0000FF"/>
                </a:solidFill>
              </a:rPr>
              <a:t>            balance </a:t>
            </a:r>
            <a:r>
              <a:rPr lang="en-US" dirty="0" smtClean="0">
                <a:solidFill>
                  <a:srgbClr val="0000FF"/>
                </a:solidFill>
              </a:rPr>
              <a:t>= 0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</a:t>
            </a:r>
            <a:r>
              <a:rPr lang="en-US" dirty="0" smtClean="0">
                <a:solidFill>
                  <a:srgbClr val="0000FF"/>
                </a:solidFill>
              </a:rPr>
              <a:t>       }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</a:t>
            </a:r>
            <a:r>
              <a:rPr lang="en-US" dirty="0" smtClean="0">
                <a:solidFill>
                  <a:srgbClr val="0000FF"/>
                </a:solidFill>
              </a:rPr>
              <a:t>       fun </a:t>
            </a:r>
            <a:r>
              <a:rPr lang="en-US" dirty="0" err="1" smtClean="0">
                <a:solidFill>
                  <a:srgbClr val="0000FF"/>
                </a:solidFill>
              </a:rPr>
              <a:t>getVal</a:t>
            </a:r>
            <a:r>
              <a:rPr lang="en-US" dirty="0" smtClean="0">
                <a:solidFill>
                  <a:srgbClr val="0000FF"/>
                </a:solidFill>
              </a:rPr>
              <a:t>(){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       return </a:t>
            </a:r>
            <a:r>
              <a:rPr lang="en-US" dirty="0" smtClean="0">
                <a:solidFill>
                  <a:srgbClr val="0000FF"/>
                </a:solidFill>
              </a:rPr>
              <a:t>balance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                     }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          </a:t>
            </a:r>
            <a:r>
              <a:rPr lang="en-US" dirty="0" smtClean="0">
                <a:solidFill>
                  <a:srgbClr val="0000FF"/>
                </a:solidFill>
              </a:rPr>
              <a:t>          end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31823" y="1353326"/>
            <a:ext cx="2648626" cy="1686231"/>
          </a:xfrm>
          <a:custGeom>
            <a:avLst/>
            <a:gdLst>
              <a:gd name="connsiteX0" fmla="*/ 2648626 w 2648626"/>
              <a:gd name="connsiteY0" fmla="*/ 1686231 h 1686231"/>
              <a:gd name="connsiteX1" fmla="*/ 2442380 w 2648626"/>
              <a:gd name="connsiteY1" fmla="*/ 730942 h 1686231"/>
              <a:gd name="connsiteX2" fmla="*/ 1563123 w 2648626"/>
              <a:gd name="connsiteY2" fmla="*/ 90463 h 1686231"/>
              <a:gd name="connsiteX3" fmla="*/ 0 w 2648626"/>
              <a:gd name="connsiteY3" fmla="*/ 188164 h 168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8626" h="1686231">
                <a:moveTo>
                  <a:pt x="2648626" y="1686231"/>
                </a:moveTo>
                <a:cubicBezTo>
                  <a:pt x="2635961" y="1341567"/>
                  <a:pt x="2623297" y="996903"/>
                  <a:pt x="2442380" y="730942"/>
                </a:cubicBezTo>
                <a:cubicBezTo>
                  <a:pt x="2261463" y="464981"/>
                  <a:pt x="1970186" y="180926"/>
                  <a:pt x="1563123" y="90463"/>
                </a:cubicBezTo>
                <a:cubicBezTo>
                  <a:pt x="1156060" y="0"/>
                  <a:pt x="0" y="188164"/>
                  <a:pt x="0" y="188164"/>
                </a:cubicBez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542345" y="3951423"/>
            <a:ext cx="502565" cy="28224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469594" y="5048295"/>
            <a:ext cx="716861" cy="28224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18"/>
            <a:ext cx="8229600" cy="1143000"/>
          </a:xfrm>
        </p:spPr>
        <p:txBody>
          <a:bodyPr/>
          <a:lstStyle/>
          <a:p>
            <a:r>
              <a:rPr lang="en-US" dirty="0" smtClean="0"/>
              <a:t>Specifying “type template”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5230" y="976988"/>
            <a:ext cx="84764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interface </a:t>
            </a:r>
            <a:r>
              <a:rPr lang="en-US" sz="2000" dirty="0" err="1" smtClean="0">
                <a:solidFill>
                  <a:srgbClr val="FF0000"/>
                </a:solidFill>
              </a:rPr>
              <a:t>RecordInterface</a:t>
            </a:r>
            <a:r>
              <a:rPr lang="en-US" sz="2000" dirty="0" smtClean="0">
                <a:solidFill>
                  <a:srgbClr val="FF0000"/>
                </a:solidFill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</a:rPr>
              <a:t>struct</a:t>
            </a:r>
            <a:r>
              <a:rPr lang="en-US" sz="2000" dirty="0" smtClean="0">
                <a:solidFill>
                  <a:srgbClr val="FF0000"/>
                </a:solidFill>
              </a:rPr>
              <a:t> init: void -&gt; command;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</a:t>
            </a:r>
            <a:r>
              <a:rPr lang="en-US" sz="2000" dirty="0" err="1" smtClean="0">
                <a:solidFill>
                  <a:srgbClr val="FF0000"/>
                </a:solidFill>
              </a:rPr>
              <a:t>getVal</a:t>
            </a:r>
            <a:r>
              <a:rPr lang="en-US" sz="2000" dirty="0" smtClean="0">
                <a:solidFill>
                  <a:srgbClr val="FF0000"/>
                </a:solidFill>
              </a:rPr>
              <a:t>: void -&gt;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end</a:t>
            </a:r>
            <a:r>
              <a:rPr lang="en-US" sz="2000" dirty="0" smtClean="0">
                <a:solidFill>
                  <a:srgbClr val="FF0000"/>
                </a:solidFill>
              </a:rPr>
              <a:t>;</a:t>
            </a:r>
          </a:p>
          <a:p>
            <a:endParaRPr lang="en-US" sz="2000" dirty="0" smtClean="0"/>
          </a:p>
          <a:p>
            <a:r>
              <a:rPr lang="en-US" sz="2000" dirty="0" smtClean="0"/>
              <a:t> module </a:t>
            </a:r>
            <a:r>
              <a:rPr lang="en-US" sz="2000" dirty="0" err="1" smtClean="0"/>
              <a:t>DataBase(size</a:t>
            </a:r>
            <a:r>
              <a:rPr lang="en-US" sz="2000" dirty="0" smtClean="0"/>
              <a:t>: </a:t>
            </a:r>
            <a:r>
              <a:rPr lang="en-US" sz="2000" dirty="0" err="1" smtClean="0"/>
              <a:t>int</a:t>
            </a:r>
            <a:r>
              <a:rPr lang="en-US" sz="2000" dirty="0" smtClean="0"/>
              <a:t>,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dirty="0" err="1" smtClean="0"/>
              <a:t>recordTemplate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FF0000"/>
                </a:solidFill>
              </a:rPr>
              <a:t>RecordInterface</a:t>
            </a:r>
            <a:r>
              <a:rPr lang="en-US" sz="2000" dirty="0" smtClean="0"/>
              <a:t>) =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howmany</a:t>
            </a:r>
            <a:r>
              <a:rPr lang="en-US" sz="2000" dirty="0" smtClean="0"/>
              <a:t> = 0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smtClean="0"/>
              <a:t>table = new </a:t>
            </a:r>
            <a:r>
              <a:rPr lang="en-US" sz="2000" dirty="0" err="1" smtClean="0"/>
              <a:t>array[size</a:t>
            </a:r>
            <a:r>
              <a:rPr lang="en-US" sz="2000" dirty="0" smtClean="0"/>
              <a:t>] of </a:t>
            </a:r>
            <a:r>
              <a:rPr lang="en-US" sz="2000" dirty="0" err="1" smtClean="0"/>
              <a:t>recordTemplate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r>
              <a:rPr lang="en-US" sz="2000" dirty="0" smtClean="0"/>
              <a:t> proc </a:t>
            </a:r>
            <a:r>
              <a:rPr lang="en-US" sz="2000" dirty="0" smtClean="0"/>
              <a:t>initialize(){</a:t>
            </a:r>
          </a:p>
          <a:p>
            <a:r>
              <a:rPr lang="en-US" sz="2000" dirty="0" smtClean="0"/>
              <a:t>        for </a:t>
            </a:r>
            <a:r>
              <a:rPr lang="en-US" sz="2000" dirty="0" err="1" smtClean="0"/>
              <a:t>i</a:t>
            </a:r>
            <a:r>
              <a:rPr lang="en-US" sz="2000" dirty="0" smtClean="0"/>
              <a:t> = 0 </a:t>
            </a:r>
            <a:r>
              <a:rPr lang="en-US" sz="2000" dirty="0" err="1" smtClean="0"/>
              <a:t>upto</a:t>
            </a:r>
            <a:r>
              <a:rPr lang="en-US" sz="2000" dirty="0" smtClean="0"/>
              <a:t> size - 1 {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table[i].</a:t>
            </a:r>
            <a:r>
              <a:rPr lang="en-US" sz="2000" dirty="0" err="1" smtClean="0">
                <a:solidFill>
                  <a:srgbClr val="FF0000"/>
                </a:solidFill>
              </a:rPr>
              <a:t>init</a:t>
            </a:r>
            <a:r>
              <a:rPr lang="en-US" sz="2000" dirty="0" smtClean="0">
                <a:solidFill>
                  <a:srgbClr val="FF0000"/>
                </a:solidFill>
              </a:rPr>
              <a:t>()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    }</a:t>
            </a:r>
          </a:p>
          <a:p>
            <a:r>
              <a:rPr lang="en-US" sz="2000" dirty="0" smtClean="0"/>
              <a:t>    };</a:t>
            </a:r>
            <a:endParaRPr lang="en-US" sz="2000" dirty="0" smtClean="0"/>
          </a:p>
          <a:p>
            <a:r>
              <a:rPr lang="en-US" sz="2000" dirty="0" smtClean="0"/>
              <a:t>  proc </a:t>
            </a:r>
            <a:r>
              <a:rPr lang="en-US" sz="2000" dirty="0" err="1" smtClean="0"/>
              <a:t>find(index</a:t>
            </a:r>
            <a:r>
              <a:rPr lang="en-US" sz="2000" dirty="0" smtClean="0"/>
              <a:t>):</a:t>
            </a:r>
          </a:p>
          <a:p>
            <a:r>
              <a:rPr lang="en-US" sz="2000" dirty="0" smtClean="0"/>
              <a:t>        if index &gt;= 0 and index &lt; size {</a:t>
            </a:r>
          </a:p>
          <a:p>
            <a:r>
              <a:rPr lang="en-US" sz="2000" dirty="0" smtClean="0"/>
              <a:t>            answer = </a:t>
            </a:r>
            <a:r>
              <a:rPr lang="en-US" sz="2000" dirty="0" err="1" smtClean="0"/>
              <a:t>table[index].</a:t>
            </a:r>
            <a:r>
              <a:rPr lang="en-US" sz="2000" dirty="0" err="1" smtClean="0">
                <a:solidFill>
                  <a:srgbClr val="FF0000"/>
                </a:solidFill>
              </a:rPr>
              <a:t>getVal</a:t>
            </a:r>
            <a:r>
              <a:rPr lang="en-US" sz="2000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sz="2000" dirty="0" smtClean="0"/>
              <a:t>        return answer</a:t>
            </a:r>
          </a:p>
          <a:p>
            <a:r>
              <a:rPr lang="en-US" sz="2000" dirty="0" smtClean="0"/>
              <a:t> </a:t>
            </a:r>
            <a:r>
              <a:rPr lang="en-US" sz="2000" dirty="0" smtClean="0"/>
              <a:t> }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imperative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042751"/>
            <a:ext cx="9334500" cy="627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 : Program</a:t>
            </a:r>
          </a:p>
          <a:p>
            <a:r>
              <a:rPr lang="en-US" dirty="0" smtClean="0"/>
              <a:t>D : Declaration</a:t>
            </a:r>
          </a:p>
          <a:p>
            <a:r>
              <a:rPr lang="en-US" dirty="0" smtClean="0"/>
              <a:t>T : </a:t>
            </a:r>
            <a:r>
              <a:rPr lang="en-US" dirty="0" err="1" smtClean="0"/>
              <a:t>TypeStructure</a:t>
            </a:r>
            <a:endParaRPr lang="en-US" dirty="0" smtClean="0"/>
          </a:p>
          <a:p>
            <a:r>
              <a:rPr lang="en-US" dirty="0" smtClean="0"/>
              <a:t>C : Command</a:t>
            </a:r>
          </a:p>
          <a:p>
            <a:r>
              <a:rPr lang="en-US" dirty="0" smtClean="0"/>
              <a:t>E : Expression</a:t>
            </a:r>
          </a:p>
          <a:p>
            <a:r>
              <a:rPr lang="en-US" dirty="0" smtClean="0"/>
              <a:t>L : </a:t>
            </a:r>
            <a:r>
              <a:rPr lang="en-US" dirty="0" err="1" smtClean="0"/>
              <a:t>NameExpression</a:t>
            </a:r>
            <a:endParaRPr lang="en-US" dirty="0" smtClean="0"/>
          </a:p>
          <a:p>
            <a:r>
              <a:rPr lang="en-US" dirty="0" smtClean="0"/>
              <a:t>N : Numeral</a:t>
            </a:r>
          </a:p>
          <a:p>
            <a:r>
              <a:rPr lang="en-US" dirty="0" smtClean="0"/>
              <a:t>I : Identifier</a:t>
            </a:r>
          </a:p>
          <a:p>
            <a:endParaRPr lang="en-US" dirty="0" smtClean="0"/>
          </a:p>
          <a:p>
            <a:r>
              <a:rPr lang="en-US" sz="2400" dirty="0" smtClean="0"/>
              <a:t>P ::=  D ; C</a:t>
            </a:r>
          </a:p>
          <a:p>
            <a:r>
              <a:rPr lang="en-US" sz="2400" dirty="0" smtClean="0"/>
              <a:t>E ::=  N  |  L  |  E1 + E2  |  E1 - E2  |  E1 &gt; E2  |  E1 == E2  |  not E  |  </a:t>
            </a:r>
            <a:r>
              <a:rPr lang="en-US" sz="2400" dirty="0" smtClean="0">
                <a:solidFill>
                  <a:srgbClr val="FF0000"/>
                </a:solidFill>
              </a:rPr>
              <a:t>new T</a:t>
            </a:r>
          </a:p>
          <a:p>
            <a:r>
              <a:rPr lang="en-US" sz="2400" dirty="0" smtClean="0"/>
              <a:t>C ::=  L = E  |  print L  |  C1 ; C2  |  if E { C1 } else { C2 }  |  while E { C }</a:t>
            </a:r>
          </a:p>
          <a:p>
            <a:r>
              <a:rPr lang="en-US" sz="2400" dirty="0" smtClean="0"/>
              <a:t>D ::=  </a:t>
            </a:r>
            <a:r>
              <a:rPr lang="en-US" sz="2400" dirty="0" err="1" smtClean="0"/>
              <a:t>var</a:t>
            </a:r>
            <a:r>
              <a:rPr lang="en-US" sz="2400" dirty="0" smtClean="0"/>
              <a:t> I = E  |  D1 ; D2</a:t>
            </a:r>
          </a:p>
          <a:p>
            <a:r>
              <a:rPr lang="en-US" sz="2400" dirty="0" smtClean="0"/>
              <a:t>T ::=  </a:t>
            </a:r>
            <a:r>
              <a:rPr lang="en-US" sz="2400" dirty="0" err="1" smtClean="0"/>
              <a:t>int</a:t>
            </a:r>
            <a:r>
              <a:rPr lang="en-US" sz="2400" dirty="0" smtClean="0"/>
              <a:t>  |  </a:t>
            </a:r>
            <a:r>
              <a:rPr lang="en-US" sz="2400" dirty="0" err="1" smtClean="0">
                <a:solidFill>
                  <a:srgbClr val="FF0000"/>
                </a:solidFill>
              </a:rPr>
              <a:t>struct</a:t>
            </a:r>
            <a:r>
              <a:rPr lang="en-US" sz="2400" dirty="0" smtClean="0">
                <a:solidFill>
                  <a:srgbClr val="FF0000"/>
                </a:solidFill>
              </a:rPr>
              <a:t> (I :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)+  end</a:t>
            </a:r>
            <a:r>
              <a:rPr lang="en-US" sz="2400" dirty="0" smtClean="0"/>
              <a:t>  |  </a:t>
            </a:r>
            <a:r>
              <a:rPr lang="en-US" sz="2400" dirty="0" err="1" smtClean="0">
                <a:solidFill>
                  <a:srgbClr val="FF0000"/>
                </a:solidFill>
              </a:rPr>
              <a:t>array[N</a:t>
            </a:r>
            <a:r>
              <a:rPr lang="en-US" sz="2400" dirty="0" smtClean="0">
                <a:solidFill>
                  <a:srgbClr val="FF0000"/>
                </a:solidFill>
              </a:rPr>
              <a:t>] of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L ::=  I  |  L.I  |  L[E]</a:t>
            </a:r>
          </a:p>
          <a:p>
            <a:r>
              <a:rPr lang="en-US" sz="2400" dirty="0" smtClean="0"/>
              <a:t>N ::=  0 | 1 | 2 | ...</a:t>
            </a:r>
          </a:p>
          <a:p>
            <a:r>
              <a:rPr lang="en-US" sz="2400" dirty="0" smtClean="0"/>
              <a:t>I ::=  alphanumeric strings beginning with a letter, not including keywords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Layout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417638"/>
            <a:ext cx="3581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= 2 - 1;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r</a:t>
            </a:r>
            <a:r>
              <a:rPr lang="en-US" dirty="0" smtClean="0"/>
              <a:t> = new array[3] of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 = new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a:int</a:t>
            </a:r>
            <a:r>
              <a:rPr lang="en-US" dirty="0" smtClean="0"/>
              <a:t>; </a:t>
            </a:r>
            <a:r>
              <a:rPr lang="en-US" dirty="0" err="1" smtClean="0"/>
              <a:t>b:int</a:t>
            </a:r>
            <a:r>
              <a:rPr lang="en-US" dirty="0" smtClean="0"/>
              <a:t> end;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r[0] =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r[x</a:t>
            </a:r>
            <a:r>
              <a:rPr lang="en-US" dirty="0" smtClean="0"/>
              <a:t>] = r[0] + r[r[0] - 1];</a:t>
            </a:r>
          </a:p>
          <a:p>
            <a:r>
              <a:rPr lang="en-US" dirty="0" smtClean="0"/>
              <a:t>if not(r[1] &gt; </a:t>
            </a:r>
            <a:r>
              <a:rPr lang="en-US" dirty="0" err="1" smtClean="0"/>
              <a:t>x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{ </a:t>
            </a:r>
            <a:r>
              <a:rPr lang="en-US" dirty="0" err="1" smtClean="0"/>
              <a:t>s.a</a:t>
            </a:r>
            <a:r>
              <a:rPr lang="en-US" dirty="0" smtClean="0"/>
              <a:t> = 0 }</a:t>
            </a:r>
          </a:p>
          <a:p>
            <a:r>
              <a:rPr lang="en-US" dirty="0" smtClean="0"/>
              <a:t>else</a:t>
            </a:r>
          </a:p>
          <a:p>
            <a:r>
              <a:rPr lang="en-US" dirty="0" smtClean="0"/>
              <a:t>   { </a:t>
            </a:r>
            <a:r>
              <a:rPr lang="en-US" dirty="0" err="1" smtClean="0"/>
              <a:t>s.a</a:t>
            </a:r>
            <a:r>
              <a:rPr lang="en-US" dirty="0" smtClean="0"/>
              <a:t> = 1 };</a:t>
            </a:r>
          </a:p>
          <a:p>
            <a:r>
              <a:rPr lang="en-US" dirty="0" err="1" smtClean="0"/>
              <a:t>s.b</a:t>
            </a:r>
            <a:r>
              <a:rPr lang="en-US" dirty="0" smtClean="0"/>
              <a:t> = </a:t>
            </a:r>
            <a:r>
              <a:rPr lang="en-US" dirty="0" err="1" smtClean="0"/>
              <a:t>r[s.a</a:t>
            </a:r>
            <a:r>
              <a:rPr lang="en-US" dirty="0" smtClean="0"/>
              <a:t>];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8818" y="3987800"/>
            <a:ext cx="7113882" cy="193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Data-structure extensions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87400" y="3162300"/>
            <a:ext cx="7277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(I : </a:t>
            </a:r>
            <a:r>
              <a:rPr lang="en-US" sz="2800" dirty="0" err="1" smtClean="0"/>
              <a:t>int</a:t>
            </a:r>
            <a:r>
              <a:rPr lang="en-US" sz="2800" dirty="0" smtClean="0"/>
              <a:t>)+  end  |  </a:t>
            </a:r>
            <a:r>
              <a:rPr lang="en-US" sz="2800" dirty="0" err="1" smtClean="0"/>
              <a:t>array[N</a:t>
            </a:r>
            <a:r>
              <a:rPr lang="en-US" sz="2800" dirty="0" smtClean="0"/>
              <a:t>] of </a:t>
            </a:r>
            <a:r>
              <a:rPr lang="en-US" sz="2800" dirty="0" err="1" smtClean="0"/>
              <a:t>int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23183" y="5047734"/>
            <a:ext cx="5955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end  |  </a:t>
            </a:r>
            <a:r>
              <a:rPr lang="en-US" sz="2800" dirty="0" err="1" smtClean="0"/>
              <a:t>array[N</a:t>
            </a:r>
            <a:r>
              <a:rPr lang="en-US" sz="2800" dirty="0" smtClean="0"/>
              <a:t>] of 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57600" y="4013200"/>
            <a:ext cx="1079500" cy="80593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29984" y="1971636"/>
            <a:ext cx="3716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D ::=  </a:t>
            </a:r>
            <a:r>
              <a:rPr lang="en-US" sz="2800" dirty="0" err="1" smtClean="0"/>
              <a:t>var</a:t>
            </a:r>
            <a:r>
              <a:rPr lang="en-US" sz="2800" dirty="0" smtClean="0"/>
              <a:t> I = E  |  D1 ; D2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0400" y="1391841"/>
            <a:ext cx="7823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var</a:t>
            </a:r>
            <a:r>
              <a:rPr lang="en-US" sz="2400" dirty="0" smtClean="0"/>
              <a:t> database = new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howmany</a:t>
            </a:r>
            <a:r>
              <a:rPr lang="en-US" sz="2400" dirty="0" smtClean="0"/>
              <a:t> = 0;</a:t>
            </a:r>
          </a:p>
          <a:p>
            <a:r>
              <a:rPr lang="en-US" sz="2400" dirty="0" smtClean="0"/>
              <a:t>      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table = new array[100] of</a:t>
            </a:r>
          </a:p>
          <a:p>
            <a:r>
              <a:rPr lang="en-US" sz="2400" dirty="0" smtClean="0"/>
              <a:t>                                 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struct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idnum</a:t>
            </a:r>
            <a:r>
              <a:rPr lang="en-US" sz="2400" dirty="0" smtClean="0">
                <a:solidFill>
                  <a:srgbClr val="FF0000"/>
                </a:solidFill>
              </a:rPr>
              <a:t> = new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        </a:t>
            </a:r>
            <a:r>
              <a:rPr lang="en-US" sz="2400" dirty="0" err="1" smtClean="0">
                <a:solidFill>
                  <a:srgbClr val="FF0000"/>
                </a:solidFill>
              </a:rPr>
              <a:t>var</a:t>
            </a:r>
            <a:r>
              <a:rPr lang="en-US" sz="2400" dirty="0" smtClean="0">
                <a:solidFill>
                  <a:srgbClr val="FF0000"/>
                </a:solidFill>
              </a:rPr>
              <a:t> balance = 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end</a:t>
            </a:r>
          </a:p>
          <a:p>
            <a:r>
              <a:rPr lang="en-US" sz="2400" dirty="0" smtClean="0"/>
              <a:t>                              end;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not(database.howmany</a:t>
            </a:r>
            <a:r>
              <a:rPr lang="en-US" sz="2400" dirty="0" smtClean="0"/>
              <a:t> == 100) {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database.table[howmany].idnum</a:t>
            </a:r>
            <a:r>
              <a:rPr lang="en-US" sz="2400" dirty="0" smtClean="0"/>
              <a:t> = 999999;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database.table[howmany].balance</a:t>
            </a:r>
            <a:r>
              <a:rPr lang="en-US" sz="2400" dirty="0" smtClean="0"/>
              <a:t> = 25;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database.howmany</a:t>
            </a:r>
            <a:r>
              <a:rPr lang="en-US" sz="2400" dirty="0" smtClean="0"/>
              <a:t> = </a:t>
            </a:r>
            <a:r>
              <a:rPr lang="en-US" sz="2400" dirty="0" err="1" smtClean="0"/>
              <a:t>database.howmany</a:t>
            </a:r>
            <a:r>
              <a:rPr lang="en-US" sz="2400" dirty="0" smtClean="0"/>
              <a:t> + 1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Alternatively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96283" y="3856454"/>
            <a:ext cx="5318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D end  |  </a:t>
            </a:r>
            <a:r>
              <a:rPr lang="en-US" sz="2800" dirty="0" err="1" smtClean="0">
                <a:solidFill>
                  <a:srgbClr val="FF0000"/>
                </a:solidFill>
              </a:rPr>
              <a:t>array[N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58183" y="2324100"/>
            <a:ext cx="5955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D end  |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array[N</a:t>
            </a:r>
            <a:r>
              <a:rPr lang="en-US" sz="2800" dirty="0" smtClean="0">
                <a:solidFill>
                  <a:srgbClr val="FF0000"/>
                </a:solidFill>
              </a:rPr>
              <a:t>] of 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13200" y="2978666"/>
            <a:ext cx="1079500" cy="80593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65749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var</a:t>
            </a:r>
            <a:r>
              <a:rPr lang="en-US" sz="2400" dirty="0" smtClean="0"/>
              <a:t> database = new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howmany</a:t>
            </a:r>
            <a:r>
              <a:rPr lang="en-US" sz="2400" dirty="0" smtClean="0"/>
              <a:t> = 0;</a:t>
            </a:r>
          </a:p>
          <a:p>
            <a:r>
              <a:rPr lang="en-US" sz="2400" dirty="0" smtClean="0"/>
              <a:t>                 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table = new array[100] </a:t>
            </a:r>
          </a:p>
          <a:p>
            <a:r>
              <a:rPr lang="en-US" sz="2400" dirty="0" smtClean="0"/>
              <a:t>                                    end;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err="1" smtClean="0"/>
              <a:t>not(database.howmany</a:t>
            </a:r>
            <a:r>
              <a:rPr lang="en-US" sz="2400" dirty="0" smtClean="0"/>
              <a:t> == 100) {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database.table[howmany</a:t>
            </a:r>
            <a:r>
              <a:rPr lang="en-US" sz="2400" dirty="0" smtClean="0"/>
              <a:t>] = </a:t>
            </a:r>
          </a:p>
          <a:p>
            <a:r>
              <a:rPr lang="en-US" sz="2400" dirty="0" smtClean="0"/>
              <a:t>                     new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idnum</a:t>
            </a:r>
            <a:r>
              <a:rPr lang="en-US" sz="2400" dirty="0" smtClean="0"/>
              <a:t> = 999999;</a:t>
            </a:r>
          </a:p>
          <a:p>
            <a:r>
              <a:rPr lang="en-US" sz="2400" dirty="0" smtClean="0"/>
              <a:t>                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balance = 25</a:t>
            </a:r>
          </a:p>
          <a:p>
            <a:r>
              <a:rPr lang="en-US" sz="2400" dirty="0" smtClean="0"/>
              <a:t>                              end;</a:t>
            </a:r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database.howmany</a:t>
            </a:r>
            <a:r>
              <a:rPr lang="en-US" sz="2400" dirty="0" smtClean="0"/>
              <a:t> = </a:t>
            </a:r>
            <a:r>
              <a:rPr lang="en-US" sz="2400" dirty="0" err="1" smtClean="0"/>
              <a:t>database.howmany</a:t>
            </a:r>
            <a:r>
              <a:rPr lang="en-US" sz="2400" dirty="0" smtClean="0"/>
              <a:t> + 1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inside </a:t>
            </a:r>
            <a:r>
              <a:rPr lang="en-US" dirty="0" err="1" smtClean="0"/>
              <a:t>structs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36600" y="1773238"/>
            <a:ext cx="7581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 ::=  </a:t>
            </a:r>
            <a:r>
              <a:rPr lang="en-US" sz="2800" dirty="0" err="1" smtClean="0"/>
              <a:t>var</a:t>
            </a:r>
            <a:r>
              <a:rPr lang="en-US" sz="2800" dirty="0" smtClean="0"/>
              <a:t> I = E  |  D1 ; D2  |  </a:t>
            </a:r>
            <a:r>
              <a:rPr lang="en-US" sz="2800" dirty="0" smtClean="0">
                <a:solidFill>
                  <a:srgbClr val="FF0000"/>
                </a:solidFill>
              </a:rPr>
              <a:t>proc I() { C }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C ::=  L = E  |  C1 ; C2  |  ... |  </a:t>
            </a:r>
            <a:r>
              <a:rPr lang="en-US" sz="2800" dirty="0" smtClean="0">
                <a:solidFill>
                  <a:srgbClr val="FF0000"/>
                </a:solidFill>
              </a:rPr>
              <a:t>L()</a:t>
            </a:r>
          </a:p>
          <a:p>
            <a:endParaRPr lang="en-US" sz="2800" dirty="0" smtClean="0"/>
          </a:p>
          <a:p>
            <a:r>
              <a:rPr lang="en-US" sz="2800" dirty="0" smtClean="0"/>
              <a:t>T ::=  </a:t>
            </a:r>
            <a:r>
              <a:rPr lang="en-US" sz="2800" dirty="0" err="1" smtClean="0"/>
              <a:t>int</a:t>
            </a:r>
            <a:r>
              <a:rPr lang="en-US" sz="2800" dirty="0" smtClean="0"/>
              <a:t>  | 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D end  |  </a:t>
            </a:r>
            <a:r>
              <a:rPr lang="en-US" sz="2800" dirty="0" err="1" smtClean="0"/>
              <a:t>array[E</a:t>
            </a:r>
            <a:r>
              <a:rPr lang="en-US" sz="2800" dirty="0" smtClean="0"/>
              <a:t>] of T</a:t>
            </a:r>
          </a:p>
          <a:p>
            <a:endParaRPr lang="en-US" sz="2800" dirty="0" smtClean="0"/>
          </a:p>
          <a:p>
            <a:r>
              <a:rPr lang="en-US" sz="2800" dirty="0" smtClean="0"/>
              <a:t>E ::=  N  |  ...  |  new T  |  </a:t>
            </a:r>
            <a:r>
              <a:rPr lang="en-US" sz="2800" dirty="0" smtClean="0">
                <a:solidFill>
                  <a:srgbClr val="FF0000"/>
                </a:solidFill>
              </a:rPr>
              <a:t>L()</a:t>
            </a:r>
          </a:p>
          <a:p>
            <a:endParaRPr lang="en-US" sz="2800" dirty="0" smtClean="0"/>
          </a:p>
          <a:p>
            <a:r>
              <a:rPr lang="en-US" sz="2800" dirty="0" smtClean="0"/>
              <a:t>L ::=  I  |  L.I  |  L[E]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4362450"/>
            <a:ext cx="7569200" cy="200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8E05-6158-FC4C-8E5E-AD508973B5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4000" y="1085840"/>
            <a:ext cx="60325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var</a:t>
            </a:r>
            <a:r>
              <a:rPr lang="en-US" sz="2400" dirty="0" smtClean="0"/>
              <a:t> clock = new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                  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time = 0;</a:t>
            </a:r>
          </a:p>
          <a:p>
            <a:r>
              <a:rPr lang="en-US" sz="2400" dirty="0" smtClean="0"/>
              <a:t>                         proc tick(){ time = time + 1 };</a:t>
            </a:r>
          </a:p>
          <a:p>
            <a:r>
              <a:rPr lang="en-US" sz="2400" dirty="0" smtClean="0"/>
              <a:t>                         proc display(){ print time };</a:t>
            </a:r>
          </a:p>
          <a:p>
            <a:r>
              <a:rPr lang="en-US" sz="2400" dirty="0" smtClean="0"/>
              <a:t>                         proc reset(){ time = 0 }</a:t>
            </a:r>
          </a:p>
          <a:p>
            <a:r>
              <a:rPr lang="en-US" sz="2400" dirty="0" smtClean="0"/>
              <a:t>                    end</a:t>
            </a:r>
          </a:p>
          <a:p>
            <a:r>
              <a:rPr lang="en-US" sz="2400" dirty="0" err="1" smtClean="0"/>
              <a:t>clock.tick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clock.tick</a:t>
            </a:r>
            <a:r>
              <a:rPr lang="en-US" sz="2400" dirty="0" smtClean="0"/>
              <a:t>();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clock.display</a:t>
            </a:r>
            <a:r>
              <a:rPr lang="en-US" sz="2400" dirty="0" smtClean="0"/>
              <a:t>()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139700" y="4088956"/>
            <a:ext cx="5334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3371</TotalTime>
  <Words>1351</Words>
  <Application>Microsoft Macintosh PowerPoint</Application>
  <PresentationFormat>On-screen Show (4:3)</PresentationFormat>
  <Paragraphs>216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6: From an assignment core to Java</vt:lpstr>
      <vt:lpstr>Core imperative language</vt:lpstr>
      <vt:lpstr>Storage Layout</vt:lpstr>
      <vt:lpstr>Data-structure extensions</vt:lpstr>
      <vt:lpstr>Example</vt:lpstr>
      <vt:lpstr>Alternatively</vt:lpstr>
      <vt:lpstr>Example</vt:lpstr>
      <vt:lpstr>Functions inside structs</vt:lpstr>
      <vt:lpstr>Example</vt:lpstr>
      <vt:lpstr>Example</vt:lpstr>
      <vt:lpstr>Class as a type-structure abstract</vt:lpstr>
      <vt:lpstr>Modules</vt:lpstr>
      <vt:lpstr>Avoiding namespace confusion</vt:lpstr>
      <vt:lpstr>Parameterization</vt:lpstr>
      <vt:lpstr>Type Templates</vt:lpstr>
      <vt:lpstr>Specifying “type template”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2, Part 1: An interpreter architecture for C-like languages</dc:title>
  <dc:creator>Xinming Ou</dc:creator>
  <cp:lastModifiedBy>Xinming Ou</cp:lastModifiedBy>
  <cp:revision>223</cp:revision>
  <dcterms:created xsi:type="dcterms:W3CDTF">2010-09-27T18:13:15Z</dcterms:created>
  <dcterms:modified xsi:type="dcterms:W3CDTF">2010-09-27T19:10:26Z</dcterms:modified>
</cp:coreProperties>
</file>