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40EE7-A785-4D46-A066-8CDFDAA6CA68}" type="datetimeFigureOut">
              <a:rPr lang="en-US" smtClean="0"/>
              <a:pPr/>
              <a:t>9/8/10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B3AC-0DF8-F843-AF22-BCFEABDF7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54DE-83DC-7546-B9FC-61422D2884BA}" type="datetimeFigureOut">
              <a:rPr lang="en-US" smtClean="0"/>
              <a:pPr/>
              <a:t>9/8/10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C5BE9-C700-8543-95F4-32629ADB4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+ 3 is equivalent to </a:t>
            </a:r>
            <a:r>
              <a:rPr lang="en-US" dirty="0" err="1" smtClean="0"/>
              <a:t>y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x</a:t>
            </a:r>
            <a:r>
              <a:rPr lang="en-US" baseline="0" dirty="0" smtClean="0"/>
              <a:t> + 3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C5BE9-C700-8543-95F4-32629ADB4D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5CE-AF1C-5E44-AE5F-C836DA5EA0E1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B25B-BCB1-2045-8B70-ECD1253B62B4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1437-F478-4943-A0D6-A547B861B7D6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8364-5DCC-CE45-B8DE-69DB137B7385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0F23-A532-9A42-8B39-A9A21734736D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7FBC-9A07-0540-B06D-A4A1FF942632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0E4-363F-E146-AD21-967551DAD4FD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1E7-1EAF-2747-B897-6B0AA639C502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FDC-6E10-FE45-BEE7-024577C4FA7B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479A-F746-6A4B-BD4D-C47960478B71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4EED-2B4F-4146-8B48-172889652FAE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B901-22D7-DD42-B3CE-7915F22B7396}" type="datetime1">
              <a:rPr lang="en-US" smtClean="0"/>
              <a:pPr/>
              <a:t>9/8/10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5557"/>
            <a:ext cx="7772400" cy="25148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Chapter 2, Part 1: An interpreter architecture for C-like languages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337539"/>
          </a:xfrm>
        </p:spPr>
        <p:txBody>
          <a:bodyPr>
            <a:normAutofit/>
          </a:bodyPr>
          <a:lstStyle/>
          <a:p>
            <a:r>
              <a:rPr lang="en-US" dirty="0" smtClean="0"/>
              <a:t>Xinming (Simon) Ou</a:t>
            </a:r>
          </a:p>
          <a:p>
            <a:r>
              <a:rPr lang="en-US" dirty="0" smtClean="0"/>
              <a:t>CIS 505: Programming Languages</a:t>
            </a:r>
          </a:p>
          <a:p>
            <a:r>
              <a:rPr lang="en-US" dirty="0" smtClean="0"/>
              <a:t>Kansas State University</a:t>
            </a:r>
          </a:p>
          <a:p>
            <a:r>
              <a:rPr lang="en-US" dirty="0" smtClean="0"/>
              <a:t>Fall 2010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546350"/>
            <a:ext cx="8724900" cy="2628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Interpreter architecture with declarations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Line Callout 2 4"/>
          <p:cNvSpPr/>
          <p:nvPr/>
        </p:nvSpPr>
        <p:spPr>
          <a:xfrm>
            <a:off x="5867400" y="1422400"/>
            <a:ext cx="2768600" cy="1041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5427"/>
              <a:gd name="adj6" fmla="val -4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environment maps variable names to type and memory locations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9550" y="5067300"/>
            <a:ext cx="40322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*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int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 = 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[“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ptr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, “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int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”]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**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int</a:t>
            </a:r>
            <a:r>
              <a:rPr lang="en-US" sz="2400" smtClean="0">
                <a:solidFill>
                  <a:srgbClr val="800000"/>
                </a:solidFill>
                <a:latin typeface="Comic Sans MS"/>
                <a:cs typeface="Comic Sans MS"/>
              </a:rPr>
              <a:t> = 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[“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ptr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”, “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ptr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”, “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int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”]</a:t>
            </a:r>
            <a:endParaRPr lang="en-US" sz="24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and how to use the declarations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Declaring a variable requires allocating space for it in memory</a:t>
            </a:r>
          </a:p>
          <a:p>
            <a:pPr lvl="1"/>
            <a:r>
              <a:rPr lang="en-US" dirty="0" smtClean="0"/>
              <a:t>Using an un-declared variable will be prohibited</a:t>
            </a:r>
          </a:p>
          <a:p>
            <a:pPr lvl="1"/>
            <a:r>
              <a:rPr lang="en-US" dirty="0" smtClean="0"/>
              <a:t>Double declaration is not allowed</a:t>
            </a:r>
          </a:p>
          <a:p>
            <a:r>
              <a:rPr lang="en-US" dirty="0" smtClean="0"/>
              <a:t>Using a variable will need to check its type</a:t>
            </a:r>
          </a:p>
          <a:p>
            <a:pPr lvl="1"/>
            <a:r>
              <a:rPr lang="en-US" dirty="0" smtClean="0"/>
              <a:t>“+” is only allowed on </a:t>
            </a:r>
            <a:r>
              <a:rPr lang="en-US" dirty="0" err="1" smtClean="0"/>
              <a:t>ints</a:t>
            </a:r>
            <a:endParaRPr lang="en-US" dirty="0" smtClean="0"/>
          </a:p>
          <a:p>
            <a:pPr lvl="1"/>
            <a:r>
              <a:rPr lang="en-US" dirty="0" smtClean="0"/>
              <a:t>“*” is only allowed on pointers</a:t>
            </a:r>
          </a:p>
          <a:p>
            <a:pPr lvl="1"/>
            <a:r>
              <a:rPr lang="en-US" dirty="0" smtClean="0"/>
              <a:t>Types on both sides of assignment must match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Exercise: show results of interpreting the following programs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616" y="1531972"/>
            <a:ext cx="9469957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declare </a:t>
            </a:r>
            <a:r>
              <a:rPr lang="en-US" sz="3200" dirty="0" err="1" smtClean="0"/>
              <a:t>x</a:t>
            </a:r>
            <a:r>
              <a:rPr lang="en-US" sz="3200" dirty="0" smtClean="0"/>
              <a:t>: </a:t>
            </a:r>
            <a:r>
              <a:rPr lang="en-US" sz="3200" dirty="0" err="1" smtClean="0"/>
              <a:t>int</a:t>
            </a:r>
            <a:r>
              <a:rPr lang="en-US" sz="3200" dirty="0" smtClean="0"/>
              <a:t>;  </a:t>
            </a:r>
            <a:r>
              <a:rPr lang="en-US" sz="3200" dirty="0" err="1" smtClean="0"/>
              <a:t>x</a:t>
            </a:r>
            <a:r>
              <a:rPr lang="en-US" sz="3200" dirty="0" smtClean="0"/>
              <a:t> = 3;  declare </a:t>
            </a:r>
            <a:r>
              <a:rPr lang="en-US" sz="3200" dirty="0" err="1" smtClean="0"/>
              <a:t>y</a:t>
            </a:r>
            <a:r>
              <a:rPr lang="en-US" sz="3200" dirty="0" smtClean="0"/>
              <a:t>: </a:t>
            </a:r>
            <a:r>
              <a:rPr lang="en-US" sz="3200" dirty="0" err="1" smtClean="0"/>
              <a:t>int</a:t>
            </a:r>
            <a:r>
              <a:rPr lang="en-US" sz="3200" dirty="0" smtClean="0"/>
              <a:t>;  </a:t>
            </a:r>
            <a:r>
              <a:rPr lang="en-US" sz="3200" dirty="0" err="1" smtClean="0"/>
              <a:t>y</a:t>
            </a:r>
            <a:r>
              <a:rPr lang="en-US" sz="3200" dirty="0" smtClean="0"/>
              <a:t> = (</a:t>
            </a:r>
            <a:r>
              <a:rPr lang="en-US" sz="3200" dirty="0" err="1" smtClean="0"/>
              <a:t>x</a:t>
            </a:r>
            <a:r>
              <a:rPr lang="en-US" sz="3200" dirty="0" smtClean="0"/>
              <a:t> + 1)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declare </a:t>
            </a:r>
            <a:r>
              <a:rPr lang="en-US" sz="3200" dirty="0" err="1" smtClean="0"/>
              <a:t>x</a:t>
            </a:r>
            <a:r>
              <a:rPr lang="en-US" sz="3200" dirty="0" smtClean="0"/>
              <a:t>: </a:t>
            </a:r>
            <a:r>
              <a:rPr lang="en-US" sz="3200" dirty="0" err="1" smtClean="0"/>
              <a:t>int</a:t>
            </a:r>
            <a:r>
              <a:rPr lang="en-US" sz="3200" dirty="0" smtClean="0"/>
              <a:t>;  declare </a:t>
            </a:r>
            <a:r>
              <a:rPr lang="en-US" sz="3200" dirty="0" err="1" smtClean="0"/>
              <a:t>p</a:t>
            </a:r>
            <a:r>
              <a:rPr lang="en-US" sz="3200" dirty="0" smtClean="0"/>
              <a:t>: *</a:t>
            </a:r>
            <a:r>
              <a:rPr lang="en-US" sz="3200" dirty="0" err="1" smtClean="0"/>
              <a:t>int</a:t>
            </a:r>
            <a:r>
              <a:rPr lang="en-US" sz="3200" dirty="0" smtClean="0"/>
              <a:t>;  </a:t>
            </a:r>
            <a:r>
              <a:rPr lang="en-US" sz="3200" dirty="0" err="1" smtClean="0"/>
              <a:t>x</a:t>
            </a:r>
            <a:r>
              <a:rPr lang="en-US" sz="3200" dirty="0" smtClean="0"/>
              <a:t> = 2;  </a:t>
            </a:r>
          </a:p>
          <a:p>
            <a:r>
              <a:rPr lang="en-US" sz="3200" dirty="0" smtClean="0"/>
              <a:t>   </a:t>
            </a:r>
            <a:r>
              <a:rPr lang="en-US" sz="3200" dirty="0" err="1" smtClean="0"/>
              <a:t>p</a:t>
            </a:r>
            <a:r>
              <a:rPr lang="en-US" sz="3200" dirty="0" smtClean="0"/>
              <a:t> = &amp;</a:t>
            </a:r>
            <a:r>
              <a:rPr lang="en-US" sz="3200" dirty="0" err="1" smtClean="0"/>
              <a:t>x</a:t>
            </a:r>
            <a:r>
              <a:rPr lang="en-US" sz="3200" dirty="0" smtClean="0"/>
              <a:t>;  declare </a:t>
            </a:r>
            <a:r>
              <a:rPr lang="en-US" sz="3200" dirty="0" err="1" smtClean="0"/>
              <a:t>y</a:t>
            </a:r>
            <a:r>
              <a:rPr lang="en-US" sz="3200" dirty="0" smtClean="0"/>
              <a:t>: </a:t>
            </a:r>
            <a:r>
              <a:rPr lang="en-US" sz="3200" dirty="0" err="1" smtClean="0"/>
              <a:t>int</a:t>
            </a:r>
            <a:r>
              <a:rPr lang="en-US" sz="3200" dirty="0" smtClean="0"/>
              <a:t>;  </a:t>
            </a:r>
            <a:r>
              <a:rPr lang="en-US" sz="3200" dirty="0" err="1" smtClean="0"/>
              <a:t>y</a:t>
            </a:r>
            <a:r>
              <a:rPr lang="en-US" sz="3200" dirty="0" smtClean="0"/>
              <a:t> = *</a:t>
            </a:r>
            <a:r>
              <a:rPr lang="en-US" sz="3200" dirty="0" err="1" smtClean="0"/>
              <a:t>p</a:t>
            </a: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declare </a:t>
            </a:r>
            <a:r>
              <a:rPr lang="en-US" sz="3200" dirty="0" err="1" smtClean="0"/>
              <a:t>x</a:t>
            </a:r>
            <a:r>
              <a:rPr lang="en-US" sz="3200" dirty="0" smtClean="0"/>
              <a:t>: </a:t>
            </a:r>
            <a:r>
              <a:rPr lang="en-US" sz="3200" dirty="0" err="1" smtClean="0"/>
              <a:t>int</a:t>
            </a:r>
            <a:r>
              <a:rPr lang="en-US" sz="3200" dirty="0" smtClean="0"/>
              <a:t>;  declare </a:t>
            </a:r>
            <a:r>
              <a:rPr lang="en-US" sz="3200" dirty="0" err="1" smtClean="0"/>
              <a:t>p</a:t>
            </a:r>
            <a:r>
              <a:rPr lang="en-US" sz="3200" dirty="0" smtClean="0"/>
              <a:t>: *</a:t>
            </a:r>
            <a:r>
              <a:rPr lang="en-US" sz="3200" dirty="0" err="1" smtClean="0"/>
              <a:t>int</a:t>
            </a:r>
            <a:r>
              <a:rPr lang="en-US" sz="3200" dirty="0" smtClean="0"/>
              <a:t>;  </a:t>
            </a:r>
            <a:r>
              <a:rPr lang="en-US" sz="3200" dirty="0" err="1" smtClean="0"/>
              <a:t>x</a:t>
            </a:r>
            <a:r>
              <a:rPr lang="en-US" sz="3200" dirty="0" smtClean="0"/>
              <a:t> = 1;  </a:t>
            </a:r>
          </a:p>
          <a:p>
            <a:r>
              <a:rPr lang="en-US" sz="3200" dirty="0" smtClean="0"/>
              <a:t>   </a:t>
            </a:r>
            <a:r>
              <a:rPr lang="en-US" sz="3200" dirty="0" err="1" smtClean="0"/>
              <a:t>p</a:t>
            </a:r>
            <a:r>
              <a:rPr lang="en-US" sz="3200" dirty="0" smtClean="0"/>
              <a:t> = &amp;</a:t>
            </a:r>
            <a:r>
              <a:rPr lang="en-US" sz="3200" dirty="0" err="1" smtClean="0"/>
              <a:t>x</a:t>
            </a:r>
            <a:r>
              <a:rPr lang="en-US" sz="3200" dirty="0" smtClean="0"/>
              <a:t>;  </a:t>
            </a:r>
            <a:r>
              <a:rPr lang="en-US" sz="3200" dirty="0" err="1" smtClean="0"/>
              <a:t>x</a:t>
            </a:r>
            <a:r>
              <a:rPr lang="en-US" sz="3200" dirty="0" smtClean="0"/>
              <a:t> = *</a:t>
            </a:r>
            <a:r>
              <a:rPr lang="en-US" sz="3200" dirty="0" err="1" smtClean="0"/>
              <a:t>x</a:t>
            </a:r>
            <a:endParaRPr lang="en-US" sz="3200" dirty="0" smtClean="0"/>
          </a:p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declare </a:t>
            </a:r>
            <a:r>
              <a:rPr lang="en-US" sz="3200" dirty="0" err="1" smtClean="0"/>
              <a:t>x</a:t>
            </a:r>
            <a:r>
              <a:rPr lang="en-US" sz="3200" dirty="0" smtClean="0"/>
              <a:t> : </a:t>
            </a:r>
            <a:r>
              <a:rPr lang="en-US" sz="3200" dirty="0" err="1" smtClean="0"/>
              <a:t>int</a:t>
            </a:r>
            <a:r>
              <a:rPr lang="en-US" sz="3200" dirty="0" smtClean="0"/>
              <a:t> ; declare </a:t>
            </a:r>
            <a:r>
              <a:rPr lang="en-US" sz="3200" dirty="0" err="1" smtClean="0"/>
              <a:t>y</a:t>
            </a:r>
            <a:r>
              <a:rPr lang="en-US" sz="3200" dirty="0" smtClean="0"/>
              <a:t> : * </a:t>
            </a:r>
            <a:r>
              <a:rPr lang="en-US" sz="3200" dirty="0" err="1" smtClean="0"/>
              <a:t>int</a:t>
            </a:r>
            <a:r>
              <a:rPr lang="en-US" sz="3200" dirty="0" smtClean="0"/>
              <a:t> ; declare </a:t>
            </a:r>
            <a:r>
              <a:rPr lang="en-US" sz="3200" dirty="0" err="1" smtClean="0"/>
              <a:t>z</a:t>
            </a:r>
            <a:r>
              <a:rPr lang="en-US" sz="3200" dirty="0" smtClean="0"/>
              <a:t> : ** </a:t>
            </a:r>
            <a:r>
              <a:rPr lang="en-US" sz="3200" dirty="0" err="1" smtClean="0"/>
              <a:t>int</a:t>
            </a:r>
            <a:r>
              <a:rPr lang="en-US" sz="3200" dirty="0" smtClean="0"/>
              <a:t> ;</a:t>
            </a:r>
          </a:p>
          <a:p>
            <a:r>
              <a:rPr lang="en-US" sz="3200" dirty="0" smtClean="0"/>
              <a:t>   </a:t>
            </a:r>
            <a:r>
              <a:rPr lang="en-US" sz="3200" dirty="0" err="1" smtClean="0"/>
              <a:t>z</a:t>
            </a:r>
            <a:r>
              <a:rPr lang="en-US" sz="3200" dirty="0" smtClean="0"/>
              <a:t> = &amp;</a:t>
            </a:r>
            <a:r>
              <a:rPr lang="en-US" sz="3200" dirty="0" err="1" smtClean="0"/>
              <a:t>y</a:t>
            </a:r>
            <a:r>
              <a:rPr lang="en-US" sz="3200" dirty="0" smtClean="0"/>
              <a:t> ; </a:t>
            </a:r>
            <a:r>
              <a:rPr lang="en-US" sz="3200" dirty="0" err="1" smtClean="0"/>
              <a:t>y</a:t>
            </a:r>
            <a:r>
              <a:rPr lang="en-US" sz="3200" dirty="0" smtClean="0"/>
              <a:t> = &amp;</a:t>
            </a:r>
            <a:r>
              <a:rPr lang="en-US" sz="3200" dirty="0" err="1" smtClean="0"/>
              <a:t>x</a:t>
            </a:r>
            <a:r>
              <a:rPr lang="en-US" sz="3200" dirty="0" smtClean="0"/>
              <a:t> ; **</a:t>
            </a:r>
            <a:r>
              <a:rPr lang="en-US" sz="3200" dirty="0" err="1" smtClean="0"/>
              <a:t>z</a:t>
            </a:r>
            <a:r>
              <a:rPr lang="en-US" sz="3200" dirty="0" smtClean="0"/>
              <a:t> = 99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type checking, when will some of the programming errors be caught?</a:t>
            </a:r>
          </a:p>
          <a:p>
            <a:endParaRPr lang="en-US" dirty="0" smtClean="0"/>
          </a:p>
          <a:p>
            <a:r>
              <a:rPr lang="en-US" dirty="0" smtClean="0"/>
              <a:t>Does type-checking need to be done every time a program is run?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Left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meaning of a variable is slightly different when it is at the left-hand side of an assignment and when it is at the right-hand side.</a:t>
            </a:r>
          </a:p>
          <a:p>
            <a:pPr lvl="1"/>
            <a:r>
              <a:rPr lang="en-US" dirty="0" smtClean="0"/>
              <a:t>e.g.  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+ 3</a:t>
            </a:r>
          </a:p>
          <a:p>
            <a:r>
              <a:rPr lang="en-US" dirty="0" smtClean="0"/>
              <a:t>A pointer variable explicitly represents a location in memory.</a:t>
            </a:r>
          </a:p>
          <a:p>
            <a:pPr lvl="1"/>
            <a:r>
              <a:rPr lang="en-US" dirty="0" smtClean="0"/>
              <a:t>e.g.  </a:t>
            </a:r>
            <a:r>
              <a:rPr lang="en-US" dirty="0" err="1" smtClean="0"/>
              <a:t>z</a:t>
            </a:r>
            <a:r>
              <a:rPr lang="en-US" dirty="0" smtClean="0"/>
              <a:t> = &amp;</a:t>
            </a:r>
            <a:r>
              <a:rPr lang="en-US" dirty="0" err="1" smtClean="0"/>
              <a:t>y</a:t>
            </a:r>
            <a:r>
              <a:rPr lang="en-US" dirty="0" smtClean="0"/>
              <a:t>                       #called “referencing”</a:t>
            </a:r>
          </a:p>
          <a:p>
            <a:pPr lvl="1">
              <a:buNone/>
            </a:pPr>
            <a:r>
              <a:rPr lang="en-US" dirty="0" smtClean="0"/>
              <a:t>           *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+ 3                   #called “de-referencing”</a:t>
            </a:r>
          </a:p>
          <a:p>
            <a:r>
              <a:rPr lang="en-US" dirty="0" smtClean="0"/>
              <a:t>The left-hand side of an assignment could be either a variable, or the (possibly multiple) de-referencing of a pointer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of a C-like language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8300" y="1404938"/>
            <a:ext cx="86741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 : Program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L : </a:t>
            </a:r>
            <a:r>
              <a:rPr lang="en-US" sz="2400" dirty="0" err="1" smtClean="0">
                <a:solidFill>
                  <a:srgbClr val="FF0000"/>
                </a:solidFill>
              </a:rPr>
              <a:t>LefthandSide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CL : </a:t>
            </a:r>
            <a:r>
              <a:rPr lang="en-US" sz="2400" dirty="0" err="1" smtClean="0"/>
              <a:t>CommandList</a:t>
            </a:r>
            <a:endParaRPr lang="en-US" sz="2400" dirty="0" smtClean="0"/>
          </a:p>
          <a:p>
            <a:r>
              <a:rPr lang="en-US" sz="2400" dirty="0" smtClean="0"/>
              <a:t>C : Command</a:t>
            </a:r>
          </a:p>
          <a:p>
            <a:r>
              <a:rPr lang="en-US" sz="2400" dirty="0" smtClean="0"/>
              <a:t>E : Expression</a:t>
            </a:r>
          </a:p>
          <a:p>
            <a:r>
              <a:rPr lang="en-US" sz="2400" dirty="0" smtClean="0"/>
              <a:t>I : Variable</a:t>
            </a:r>
          </a:p>
          <a:p>
            <a:r>
              <a:rPr lang="en-US" sz="2400" dirty="0" smtClean="0"/>
              <a:t>N : Numeral</a:t>
            </a:r>
          </a:p>
          <a:p>
            <a:endParaRPr lang="en-US" sz="2400" dirty="0" smtClean="0"/>
          </a:p>
          <a:p>
            <a:r>
              <a:rPr lang="en-US" sz="2400" dirty="0" smtClean="0"/>
              <a:t>P ::=  CL</a:t>
            </a:r>
          </a:p>
          <a:p>
            <a:r>
              <a:rPr lang="en-US" sz="2400" dirty="0" smtClean="0"/>
              <a:t>CL ::= C  |  C ; CL</a:t>
            </a:r>
          </a:p>
          <a:p>
            <a:r>
              <a:rPr lang="en-US" sz="2400" dirty="0" smtClean="0"/>
              <a:t>C ::=  L = E  |  while E : C end  |  print L  | </a:t>
            </a:r>
          </a:p>
          <a:p>
            <a:r>
              <a:rPr lang="en-US" sz="2400" dirty="0" smtClean="0"/>
              <a:t>E ::=  N  |  ( E1 + E2 )  </a:t>
            </a:r>
            <a:r>
              <a:rPr lang="en-US" sz="2400" dirty="0" smtClean="0">
                <a:solidFill>
                  <a:srgbClr val="FF0000"/>
                </a:solidFill>
              </a:rPr>
              <a:t>|  L  |  &amp; 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L ::=  I  |  * L</a:t>
            </a:r>
          </a:p>
          <a:p>
            <a:r>
              <a:rPr lang="en-US" sz="2400" dirty="0" smtClean="0"/>
              <a:t>N ::=  string of digits</a:t>
            </a:r>
          </a:p>
          <a:p>
            <a:r>
              <a:rPr lang="en-US" sz="2400" dirty="0" smtClean="0"/>
              <a:t>I ::=  strings of letters, not including the keywords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interpret this language?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43150"/>
            <a:ext cx="8686800" cy="2628900"/>
          </a:xfrm>
          <a:prstGeom prst="rect">
            <a:avLst/>
          </a:prstGeom>
        </p:spPr>
      </p:pic>
      <p:sp>
        <p:nvSpPr>
          <p:cNvPr id="5" name="Line Callout 2 4"/>
          <p:cNvSpPr/>
          <p:nvPr/>
        </p:nvSpPr>
        <p:spPr>
          <a:xfrm>
            <a:off x="5867400" y="1282700"/>
            <a:ext cx="2768600" cy="1041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5427"/>
              <a:gd name="adj6" fmla="val -4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environment maps variable names to memory locations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5867400" y="5473700"/>
            <a:ext cx="2501900" cy="803148"/>
          </a:xfrm>
          <a:prstGeom prst="borderCallout1">
            <a:avLst>
              <a:gd name="adj1" fmla="val 18750"/>
              <a:gd name="adj2" fmla="val -8333"/>
              <a:gd name="adj3" fmla="val -66468"/>
              <a:gd name="adj4" fmla="val -3224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maps locations to values stored at the location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12800" y="4724400"/>
            <a:ext cx="21463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y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 = 5 ;</a:t>
            </a:r>
          </a:p>
          <a:p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z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 = 0 ;</a:t>
            </a:r>
          </a:p>
          <a:p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 = (6 + 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y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)</a:t>
            </a:r>
            <a:endParaRPr lang="en-US" sz="24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2800" y="4724400"/>
            <a:ext cx="21463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y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 = 5 ;</a:t>
            </a:r>
          </a:p>
          <a:p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z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 = &amp;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y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 ;   </a:t>
            </a:r>
          </a:p>
          <a:p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 = (6 + *</a:t>
            </a:r>
            <a:r>
              <a:rPr lang="en-US" sz="24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z</a:t>
            </a:r>
            <a:r>
              <a:rPr lang="en-US" sz="2400" dirty="0" smtClean="0">
                <a:solidFill>
                  <a:srgbClr val="800000"/>
                </a:solidFill>
                <a:latin typeface="Comic Sans MS"/>
                <a:cs typeface="Comic Sans MS"/>
              </a:rPr>
              <a:t>) </a:t>
            </a:r>
            <a:endParaRPr lang="en-US" sz="2400" dirty="0">
              <a:solidFill>
                <a:srgbClr val="8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7" grpI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Tree Syntax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31938"/>
            <a:ext cx="88265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PTREE ::=  [ CTREE+ ]</a:t>
            </a:r>
          </a:p>
          <a:p>
            <a:r>
              <a:rPr lang="en-US" sz="2800" dirty="0" smtClean="0"/>
              <a:t>           where  CTREE+  means  one or more </a:t>
            </a:r>
            <a:r>
              <a:rPr lang="en-US" sz="2800" dirty="0" err="1" smtClean="0"/>
              <a:t>CTREEs</a:t>
            </a:r>
            <a:endParaRPr lang="en-US" sz="2800" dirty="0" smtClean="0"/>
          </a:p>
          <a:p>
            <a:r>
              <a:rPr lang="en-US" sz="2800" dirty="0" smtClean="0"/>
              <a:t>CTREE ::=  ["=", LTREE, ETREE]  </a:t>
            </a:r>
          </a:p>
          <a:p>
            <a:r>
              <a:rPr lang="en-US" sz="2800" dirty="0" smtClean="0"/>
              <a:t>                | ["while", ETREE, CLIST]  </a:t>
            </a:r>
          </a:p>
          <a:p>
            <a:r>
              <a:rPr lang="en-US" sz="2800" dirty="0" smtClean="0"/>
              <a:t>                | ["print", VAR]</a:t>
            </a:r>
          </a:p>
          <a:p>
            <a:r>
              <a:rPr lang="en-US" sz="2800" dirty="0" smtClean="0"/>
              <a:t>ETREE ::=  NUM  |  ["+", ETREE, ETREE]  </a:t>
            </a:r>
          </a:p>
          <a:p>
            <a:r>
              <a:rPr lang="en-US" sz="2800" dirty="0" smtClean="0"/>
              <a:t>                </a:t>
            </a:r>
            <a:r>
              <a:rPr lang="en-US" sz="2800" dirty="0" smtClean="0">
                <a:solidFill>
                  <a:srgbClr val="FF0000"/>
                </a:solidFill>
              </a:rPr>
              <a:t>| ["&amp;", LTREE]  |  LTREE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LTREE ::=  VAR  |  ["*", LTREE]</a:t>
            </a:r>
          </a:p>
          <a:p>
            <a:r>
              <a:rPr lang="en-US" sz="2800" dirty="0" smtClean="0"/>
              <a:t>NUM ::=  string of digits</a:t>
            </a:r>
          </a:p>
          <a:p>
            <a:r>
              <a:rPr lang="en-US" sz="2800" dirty="0" smtClean="0"/>
              <a:t>VAR ::=  string of letters but not "while" or "print" or "end"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01700" y="2277181"/>
            <a:ext cx="82423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x</a:t>
            </a:r>
            <a:r>
              <a:rPr lang="en-US" sz="2800" dirty="0" smtClean="0"/>
              <a:t> = 3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x</a:t>
            </a:r>
            <a:r>
              <a:rPr lang="en-US" sz="2800" dirty="0" smtClean="0"/>
              <a:t> = 2;  </a:t>
            </a:r>
            <a:r>
              <a:rPr lang="en-US" sz="2800" dirty="0" err="1" smtClean="0"/>
              <a:t>p</a:t>
            </a:r>
            <a:r>
              <a:rPr lang="en-US" sz="2800" dirty="0" smtClean="0"/>
              <a:t> = &amp;</a:t>
            </a:r>
            <a:r>
              <a:rPr lang="en-US" sz="2800" dirty="0" err="1" smtClean="0"/>
              <a:t>x</a:t>
            </a:r>
            <a:r>
              <a:rPr lang="en-US" sz="2800" dirty="0" smtClean="0"/>
              <a:t>;  </a:t>
            </a:r>
            <a:r>
              <a:rPr lang="en-US" sz="2800" dirty="0" err="1" smtClean="0"/>
              <a:t>y</a:t>
            </a:r>
            <a:r>
              <a:rPr lang="en-US" sz="2800" dirty="0" smtClean="0"/>
              <a:t> = *</a:t>
            </a:r>
            <a:r>
              <a:rPr lang="en-US" sz="2800" dirty="0" err="1" smtClean="0"/>
              <a:t>p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x</a:t>
            </a:r>
            <a:r>
              <a:rPr lang="en-US" sz="2800" dirty="0" smtClean="0"/>
              <a:t> = 1;  </a:t>
            </a:r>
            <a:r>
              <a:rPr lang="en-US" sz="2800" dirty="0" err="1" smtClean="0"/>
              <a:t>p</a:t>
            </a:r>
            <a:r>
              <a:rPr lang="en-US" sz="2800" dirty="0" smtClean="0"/>
              <a:t> = &amp;</a:t>
            </a:r>
            <a:r>
              <a:rPr lang="en-US" sz="2800" dirty="0" err="1" smtClean="0"/>
              <a:t>x</a:t>
            </a:r>
            <a:r>
              <a:rPr lang="en-US" sz="2800" dirty="0" smtClean="0"/>
              <a:t>;  *</a:t>
            </a:r>
            <a:r>
              <a:rPr lang="en-US" sz="2800" dirty="0" err="1" smtClean="0"/>
              <a:t>p</a:t>
            </a:r>
            <a:r>
              <a:rPr lang="en-US" sz="2800" dirty="0" smtClean="0"/>
              <a:t> = 2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x</a:t>
            </a:r>
            <a:r>
              <a:rPr lang="en-US" sz="2800" dirty="0" smtClean="0"/>
              <a:t> = 0;  </a:t>
            </a:r>
            <a:r>
              <a:rPr lang="en-US" sz="2800" dirty="0" err="1" smtClean="0"/>
              <a:t>y</a:t>
            </a:r>
            <a:r>
              <a:rPr lang="en-US" sz="2800" dirty="0" smtClean="0"/>
              <a:t> = (6 + &amp;</a:t>
            </a:r>
            <a:r>
              <a:rPr lang="en-US" sz="2800" dirty="0" err="1" smtClean="0"/>
              <a:t>x</a:t>
            </a:r>
            <a:r>
              <a:rPr lang="en-US" sz="2800" dirty="0" smtClean="0"/>
              <a:t>);  *</a:t>
            </a:r>
            <a:r>
              <a:rPr lang="en-US" sz="2800" dirty="0" err="1" smtClean="0"/>
              <a:t>x</a:t>
            </a:r>
            <a:r>
              <a:rPr lang="en-US" sz="2800" dirty="0" smtClean="0"/>
              <a:t> = 999;  print </a:t>
            </a:r>
            <a:r>
              <a:rPr lang="en-US" sz="2800" dirty="0" err="1" smtClean="0"/>
              <a:t>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x</a:t>
            </a:r>
            <a:r>
              <a:rPr lang="en-US" sz="2800" dirty="0" smtClean="0"/>
              <a:t> = 0;  </a:t>
            </a:r>
            <a:r>
              <a:rPr lang="en-US" sz="2800" dirty="0" err="1" smtClean="0"/>
              <a:t>y</a:t>
            </a:r>
            <a:r>
              <a:rPr lang="en-US" sz="2800" dirty="0" smtClean="0"/>
              <a:t> = (6 + &amp;</a:t>
            </a:r>
            <a:r>
              <a:rPr lang="en-US" sz="2800" dirty="0" err="1" smtClean="0"/>
              <a:t>x</a:t>
            </a:r>
            <a:r>
              <a:rPr lang="en-US" sz="2800" dirty="0" smtClean="0"/>
              <a:t>);  *</a:t>
            </a:r>
            <a:r>
              <a:rPr lang="en-US" sz="2800" dirty="0" err="1" smtClean="0"/>
              <a:t>y</a:t>
            </a:r>
            <a:r>
              <a:rPr lang="en-US" sz="2800" dirty="0" smtClean="0"/>
              <a:t> = 999;  print </a:t>
            </a:r>
            <a:r>
              <a:rPr lang="en-US" sz="2800" dirty="0" err="1" smtClean="0"/>
              <a:t>y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err="1" smtClean="0"/>
          </a:p>
        </p:txBody>
      </p:sp>
      <p:sp>
        <p:nvSpPr>
          <p:cNvPr id="5" name="Rectangle 4"/>
          <p:cNvSpPr/>
          <p:nvPr/>
        </p:nvSpPr>
        <p:spPr>
          <a:xfrm>
            <a:off x="660400" y="1323072"/>
            <a:ext cx="802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Please show the result of interpreting the following programs: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Declarations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declaration is needed</a:t>
            </a:r>
          </a:p>
          <a:p>
            <a:pPr lvl="1"/>
            <a:r>
              <a:rPr lang="en-US" dirty="0" smtClean="0"/>
              <a:t>Make sure any variable used is “allocated”</a:t>
            </a:r>
          </a:p>
          <a:p>
            <a:pPr lvl="1"/>
            <a:r>
              <a:rPr lang="en-US" dirty="0" smtClean="0"/>
              <a:t>Mark the “type” of a variable so that programming mistakes can be caught earlier</a:t>
            </a:r>
          </a:p>
          <a:p>
            <a:r>
              <a:rPr lang="en-US" dirty="0" smtClean="0"/>
              <a:t>Type information</a:t>
            </a:r>
          </a:p>
          <a:p>
            <a:pPr lvl="1"/>
            <a:r>
              <a:rPr lang="en-US" dirty="0" smtClean="0"/>
              <a:t>Explains the nature of the data manipulated by the program</a:t>
            </a:r>
          </a:p>
          <a:p>
            <a:pPr lvl="1"/>
            <a:r>
              <a:rPr lang="en-US" dirty="0" smtClean="0"/>
              <a:t>Associated with declarations</a:t>
            </a:r>
          </a:p>
          <a:p>
            <a:pPr lvl="1"/>
            <a:r>
              <a:rPr lang="en-US" dirty="0" smtClean="0"/>
              <a:t>“Type check” can be performed during translation/interpretation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C-like language with declaration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8300" y="1138238"/>
            <a:ext cx="8674100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 : Program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D : Declaration</a:t>
            </a:r>
          </a:p>
          <a:p>
            <a:r>
              <a:rPr lang="en-US" sz="2400" dirty="0" smtClean="0"/>
              <a:t>CL : </a:t>
            </a:r>
            <a:r>
              <a:rPr lang="en-US" sz="2400" dirty="0" err="1" smtClean="0"/>
              <a:t>CommandList</a:t>
            </a:r>
            <a:r>
              <a:rPr lang="en-US" sz="2400" dirty="0" smtClean="0"/>
              <a:t>                                 L : </a:t>
            </a:r>
            <a:r>
              <a:rPr lang="en-US" sz="2400" dirty="0" err="1" smtClean="0"/>
              <a:t>LefthandSide</a:t>
            </a:r>
            <a:endParaRPr lang="en-US" sz="2400" dirty="0" smtClean="0"/>
          </a:p>
          <a:p>
            <a:r>
              <a:rPr lang="en-US" sz="2400" dirty="0" smtClean="0"/>
              <a:t>C : Command</a:t>
            </a:r>
          </a:p>
          <a:p>
            <a:r>
              <a:rPr lang="en-US" sz="2400" dirty="0" smtClean="0"/>
              <a:t>E : Expression</a:t>
            </a:r>
          </a:p>
          <a:p>
            <a:r>
              <a:rPr lang="en-US" sz="2400" dirty="0" smtClean="0"/>
              <a:t>I : Variable</a:t>
            </a:r>
          </a:p>
          <a:p>
            <a:r>
              <a:rPr lang="en-US" sz="2400" dirty="0" smtClean="0"/>
              <a:t>N : Numeral</a:t>
            </a:r>
          </a:p>
          <a:p>
            <a:endParaRPr lang="en-US" sz="2400" dirty="0" smtClean="0"/>
          </a:p>
          <a:p>
            <a:r>
              <a:rPr lang="en-US" sz="2400" dirty="0" smtClean="0"/>
              <a:t>P ::=  CL</a:t>
            </a:r>
          </a:p>
          <a:p>
            <a:r>
              <a:rPr lang="en-US" sz="2400" dirty="0" smtClean="0"/>
              <a:t>CL ::= C  |  C ; CL</a:t>
            </a:r>
          </a:p>
          <a:p>
            <a:r>
              <a:rPr lang="en-US" sz="2400" dirty="0" smtClean="0"/>
              <a:t>C ::=  L = E  |  while E : C end  |  print L  |  </a:t>
            </a:r>
            <a:r>
              <a:rPr lang="en-US" sz="2400" dirty="0" smtClean="0">
                <a:solidFill>
                  <a:srgbClr val="FF0000"/>
                </a:solidFill>
              </a:rPr>
              <a:t>declare I : 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 ::= 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 |  * T</a:t>
            </a:r>
          </a:p>
          <a:p>
            <a:r>
              <a:rPr lang="en-US" sz="2400" dirty="0" smtClean="0"/>
              <a:t>E ::=  N  |  ( E1 + E2 )  |  L  |  &amp; L</a:t>
            </a:r>
          </a:p>
          <a:p>
            <a:r>
              <a:rPr lang="en-US" sz="2400" dirty="0" smtClean="0"/>
              <a:t>L ::=  I  |  * L</a:t>
            </a:r>
          </a:p>
          <a:p>
            <a:r>
              <a:rPr lang="en-US" sz="2400" dirty="0" smtClean="0"/>
              <a:t>N ::=  string of digits</a:t>
            </a:r>
          </a:p>
          <a:p>
            <a:r>
              <a:rPr lang="en-US" sz="2400" dirty="0" smtClean="0"/>
              <a:t>I ::=  strings of letters, not including the keywords,  while,  print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Exercise: extend the abstract syntax with variable declarations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31938"/>
            <a:ext cx="88265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PTREE ::=  [ CTREE+ ]</a:t>
            </a:r>
          </a:p>
          <a:p>
            <a:r>
              <a:rPr lang="en-US" sz="2800" dirty="0" smtClean="0"/>
              <a:t>           where  CTREE+  means  one or more </a:t>
            </a:r>
            <a:r>
              <a:rPr lang="en-US" sz="2800" dirty="0" err="1" smtClean="0"/>
              <a:t>CTREEs</a:t>
            </a:r>
            <a:endParaRPr lang="en-US" sz="2800" dirty="0" smtClean="0"/>
          </a:p>
          <a:p>
            <a:r>
              <a:rPr lang="en-US" sz="2800" dirty="0" smtClean="0"/>
              <a:t>CTREE ::=  ["=", LTREE, ETREE]  </a:t>
            </a:r>
          </a:p>
          <a:p>
            <a:r>
              <a:rPr lang="en-US" sz="2800" dirty="0" smtClean="0"/>
              <a:t>                | ["while", ETREE, CLIST]  </a:t>
            </a:r>
          </a:p>
          <a:p>
            <a:r>
              <a:rPr lang="en-US" sz="2800" dirty="0" smtClean="0"/>
              <a:t>                | ["print", VAR]</a:t>
            </a:r>
          </a:p>
          <a:p>
            <a:r>
              <a:rPr lang="en-US" sz="2800" dirty="0" smtClean="0"/>
              <a:t>ETREE ::=  NUM  |  ["+", ETREE, ETREE]  </a:t>
            </a:r>
          </a:p>
          <a:p>
            <a:r>
              <a:rPr lang="en-US" sz="2800" dirty="0" smtClean="0"/>
              <a:t>                | ["&amp;", LTREE]  |  LTREE</a:t>
            </a:r>
          </a:p>
          <a:p>
            <a:r>
              <a:rPr lang="en-US" sz="2800" dirty="0" smtClean="0"/>
              <a:t>LTREE ::=  VAR  |  ["*", LTREE]</a:t>
            </a:r>
          </a:p>
          <a:p>
            <a:r>
              <a:rPr lang="en-US" sz="2800" dirty="0" smtClean="0"/>
              <a:t>NUM ::=  string of digits</a:t>
            </a:r>
          </a:p>
          <a:p>
            <a:r>
              <a:rPr lang="en-US" sz="2800" dirty="0" smtClean="0"/>
              <a:t>VAR ::=  string of letters but not "while" or "print" or "end"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1083</Words>
  <Application>Microsoft Macintosh PowerPoint</Application>
  <PresentationFormat>On-screen Show (4:3)</PresentationFormat>
  <Paragraphs>135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2, Part 1: An interpreter architecture for C-like languages</vt:lpstr>
      <vt:lpstr>Pointers and Left Value</vt:lpstr>
      <vt:lpstr>Grammar of a C-like language</vt:lpstr>
      <vt:lpstr>How to interpret this language?</vt:lpstr>
      <vt:lpstr>Operator Tree Syntax</vt:lpstr>
      <vt:lpstr>Exercises</vt:lpstr>
      <vt:lpstr>Adding Declarations</vt:lpstr>
      <vt:lpstr>The C-like language with declaration</vt:lpstr>
      <vt:lpstr>Exercise: extend the abstract syntax with variable declarations</vt:lpstr>
      <vt:lpstr>Interpreter architecture with declarations</vt:lpstr>
      <vt:lpstr>When and how to use the declarations</vt:lpstr>
      <vt:lpstr>Exercise: show results of interpreting the following programs</vt:lpstr>
      <vt:lpstr>Questions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2, Part 1: An interpreter architecture for C-like languages</dc:title>
  <dc:creator>Xinming Ou</dc:creator>
  <cp:lastModifiedBy>Xinming Ou</cp:lastModifiedBy>
  <cp:revision>42</cp:revision>
  <dcterms:created xsi:type="dcterms:W3CDTF">2010-09-08T17:34:55Z</dcterms:created>
  <dcterms:modified xsi:type="dcterms:W3CDTF">2010-09-08T17:45:54Z</dcterms:modified>
</cp:coreProperties>
</file>