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1" r:id="rId3"/>
    <p:sldId id="296" r:id="rId4"/>
    <p:sldId id="297" r:id="rId5"/>
    <p:sldId id="302" r:id="rId6"/>
    <p:sldId id="298" r:id="rId7"/>
    <p:sldId id="303" r:id="rId8"/>
    <p:sldId id="304" r:id="rId9"/>
    <p:sldId id="306" r:id="rId10"/>
    <p:sldId id="307" r:id="rId11"/>
    <p:sldId id="308" r:id="rId12"/>
    <p:sldId id="309" r:id="rId13"/>
    <p:sldId id="310" r:id="rId14"/>
    <p:sldId id="311" r:id="rId15"/>
    <p:sldId id="314" r:id="rId16"/>
    <p:sldId id="315" r:id="rId17"/>
    <p:sldId id="316" r:id="rId18"/>
    <p:sldId id="317" r:id="rId19"/>
    <p:sldId id="318" r:id="rId20"/>
    <p:sldId id="319" r:id="rId21"/>
    <p:sldId id="320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76B35D56-6A07-4109-B4B2-EC4428B7991B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9EF3D202-6627-479F-8F24-11052FFBF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7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CEA84888-5378-4E78-8A66-BC549A7E8C17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4859868E-AD39-4D21-8575-1644C019F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56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02BC-9E2B-4935-AFDB-AFE107E65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2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339DF-5A3D-402C-95BE-3A7EC7E27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7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448B7-19CF-45B5-9737-35986153F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62856-AFD8-4E38-87DB-E281514C5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8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7E3A4-CFE4-4916-823D-7B53CB01F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4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829B4-C67E-4B4C-ADD6-B1B3820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9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5DC3D-BFFF-463A-86BD-1CE8793CF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9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1A4F5-8424-4536-A553-874447B5B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2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60A90-B7A2-465E-B00D-F3201D906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7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774C0-BB75-4281-BEB8-05079DDFB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0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1C0B9-BCC7-4E58-9144-3AC1CE948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C086471-D19D-4AC0-876A-8546C3C23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CIS 720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Mutual Exclusion 2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CS1				CS2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do (true)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			do (true)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	****start of region			**** start of region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          in</a:t>
            </a:r>
            <a:r>
              <a:rPr lang="en-US" sz="2000" baseline="-25000" smtClean="0"/>
              <a:t>1</a:t>
            </a:r>
            <a:r>
              <a:rPr lang="en-US" sz="2000" smtClean="0"/>
              <a:t> = in</a:t>
            </a:r>
            <a:r>
              <a:rPr lang="en-US" sz="2000" baseline="-25000" smtClean="0"/>
              <a:t>1</a:t>
            </a:r>
            <a:r>
              <a:rPr lang="en-US" sz="2000" smtClean="0"/>
              <a:t> + 1			       in</a:t>
            </a:r>
            <a:r>
              <a:rPr lang="en-US" sz="2000" baseline="-25000" smtClean="0"/>
              <a:t>2</a:t>
            </a:r>
            <a:r>
              <a:rPr lang="en-US" sz="2000" smtClean="0"/>
              <a:t> = in</a:t>
            </a:r>
            <a:r>
              <a:rPr lang="en-US" sz="2000" baseline="-25000" smtClean="0"/>
              <a:t>2</a:t>
            </a:r>
            <a:r>
              <a:rPr lang="en-US" sz="2000" smtClean="0"/>
              <a:t> + 1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   critical section 			critical section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	**** end of region			**** end of region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          out</a:t>
            </a:r>
            <a:r>
              <a:rPr lang="en-US" sz="2000" baseline="-25000" smtClean="0"/>
              <a:t>1</a:t>
            </a:r>
            <a:r>
              <a:rPr lang="en-US" sz="2000" smtClean="0"/>
              <a:t> = out</a:t>
            </a:r>
            <a:r>
              <a:rPr lang="en-US" sz="2000" baseline="-25000" smtClean="0"/>
              <a:t>1</a:t>
            </a:r>
            <a:r>
              <a:rPr lang="en-US" sz="2000" smtClean="0"/>
              <a:t>+1;			      out</a:t>
            </a:r>
            <a:r>
              <a:rPr lang="en-US" sz="2000" baseline="-25000" smtClean="0"/>
              <a:t>2</a:t>
            </a:r>
            <a:r>
              <a:rPr lang="en-US" sz="2000" smtClean="0"/>
              <a:t> = out</a:t>
            </a:r>
            <a:r>
              <a:rPr lang="en-US" sz="2000" baseline="-25000" smtClean="0"/>
              <a:t>2</a:t>
            </a:r>
            <a:r>
              <a:rPr lang="en-US" sz="2000" smtClean="0"/>
              <a:t>+1;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 non-critical section			non-critical section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od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Associate</a:t>
            </a:r>
            <a:r>
              <a:rPr lang="en-US" sz="2400" i="1" smtClean="0"/>
              <a:t> in</a:t>
            </a:r>
            <a:r>
              <a:rPr lang="en-US" sz="2400" smtClean="0"/>
              <a:t> and </a:t>
            </a:r>
            <a:r>
              <a:rPr lang="en-US" sz="2400" i="1" smtClean="0"/>
              <a:t>out</a:t>
            </a:r>
            <a:r>
              <a:rPr lang="en-US" sz="2400" smtClean="0"/>
              <a:t> counter with each region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CS1				CS2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do (true)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			do (true)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	****start of region			**** start of region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          in</a:t>
            </a:r>
            <a:r>
              <a:rPr lang="en-US" sz="2000" baseline="-25000" smtClean="0"/>
              <a:t>1</a:t>
            </a:r>
            <a:r>
              <a:rPr lang="en-US" sz="2000" smtClean="0"/>
              <a:t> = in</a:t>
            </a:r>
            <a:r>
              <a:rPr lang="en-US" sz="2000" baseline="-25000" smtClean="0"/>
              <a:t>1</a:t>
            </a:r>
            <a:r>
              <a:rPr lang="en-US" sz="2000" smtClean="0"/>
              <a:t> + 1			       in</a:t>
            </a:r>
            <a:r>
              <a:rPr lang="en-US" sz="2000" baseline="-25000" smtClean="0"/>
              <a:t>2</a:t>
            </a:r>
            <a:r>
              <a:rPr lang="en-US" sz="2000" smtClean="0"/>
              <a:t> = in</a:t>
            </a:r>
            <a:r>
              <a:rPr lang="en-US" sz="2000" baseline="-25000" smtClean="0"/>
              <a:t>2</a:t>
            </a:r>
            <a:r>
              <a:rPr lang="en-US" sz="2000" smtClean="0"/>
              <a:t> + 1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   critical section 			critical section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	**** end of region			**** end of region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          out</a:t>
            </a:r>
            <a:r>
              <a:rPr lang="en-US" sz="2000" baseline="-25000" smtClean="0"/>
              <a:t>1</a:t>
            </a:r>
            <a:r>
              <a:rPr lang="en-US" sz="2000" smtClean="0"/>
              <a:t> = out</a:t>
            </a:r>
            <a:r>
              <a:rPr lang="en-US" sz="2000" baseline="-25000" smtClean="0"/>
              <a:t>1</a:t>
            </a:r>
            <a:r>
              <a:rPr lang="en-US" sz="2000" smtClean="0"/>
              <a:t>+1;			      out</a:t>
            </a:r>
            <a:r>
              <a:rPr lang="en-US" sz="2000" baseline="-25000" smtClean="0"/>
              <a:t>2</a:t>
            </a:r>
            <a:r>
              <a:rPr lang="en-US" sz="2000" smtClean="0"/>
              <a:t> = out</a:t>
            </a:r>
            <a:r>
              <a:rPr lang="en-US" sz="2000" baseline="-25000" smtClean="0"/>
              <a:t>2</a:t>
            </a:r>
            <a:r>
              <a:rPr lang="en-US" sz="2000" smtClean="0"/>
              <a:t>+1;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 non-critical section			non-critical section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od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Associate</a:t>
            </a:r>
            <a:r>
              <a:rPr lang="en-US" sz="2400" i="1" smtClean="0"/>
              <a:t> in</a:t>
            </a:r>
            <a:r>
              <a:rPr lang="en-US" sz="2400" smtClean="0"/>
              <a:t> and </a:t>
            </a:r>
            <a:r>
              <a:rPr lang="en-US" sz="2400" i="1" smtClean="0"/>
              <a:t>out</a:t>
            </a:r>
            <a:r>
              <a:rPr lang="en-US" sz="2400" smtClean="0"/>
              <a:t> counter with each region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Write an invariant using in and out counters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 =  (in</a:t>
            </a:r>
            <a:r>
              <a:rPr lang="en-US" sz="2000" baseline="-25000" smtClean="0"/>
              <a:t>1</a:t>
            </a:r>
            <a:r>
              <a:rPr lang="en-US" sz="2000" smtClean="0"/>
              <a:t>=out</a:t>
            </a:r>
            <a:r>
              <a:rPr lang="en-US" sz="2000" baseline="-25000" smtClean="0"/>
              <a:t>1</a:t>
            </a:r>
            <a:r>
              <a:rPr lang="en-US" sz="2000" smtClean="0"/>
              <a:t>) \/ (in</a:t>
            </a:r>
            <a:r>
              <a:rPr lang="en-US" sz="2000" baseline="-25000" smtClean="0"/>
              <a:t>2</a:t>
            </a:r>
            <a:r>
              <a:rPr lang="en-US" sz="2000" smtClean="0"/>
              <a:t>=out</a:t>
            </a:r>
            <a:r>
              <a:rPr lang="en-US" sz="2000" baseline="-25000" smtClean="0"/>
              <a:t>2</a:t>
            </a:r>
            <a:r>
              <a:rPr lang="en-US" sz="200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CS1				CS2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do (true)</a:t>
            </a:r>
            <a:r>
              <a:rPr lang="en-US" sz="1800" smtClean="0">
                <a:sym typeface="Wingdings" pitchFamily="2" charset="2"/>
              </a:rPr>
              <a:t></a:t>
            </a:r>
            <a:r>
              <a:rPr lang="en-US" sz="1800" smtClean="0"/>
              <a:t>			do (true) </a:t>
            </a:r>
            <a:r>
              <a:rPr lang="en-US" sz="1800" smtClean="0">
                <a:sym typeface="Wingdings" pitchFamily="2" charset="2"/>
              </a:rPr>
              <a:t></a:t>
            </a:r>
            <a:r>
              <a:rPr lang="en-US" sz="1800" smtClean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	****start of region			**** start of region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  &lt;await(in</a:t>
            </a:r>
            <a:r>
              <a:rPr lang="en-US" sz="1800" baseline="-25000" smtClean="0"/>
              <a:t>2</a:t>
            </a:r>
            <a:r>
              <a:rPr lang="en-US" sz="1800" smtClean="0"/>
              <a:t>=out</a:t>
            </a:r>
            <a:r>
              <a:rPr lang="en-US" sz="1800" baseline="-25000" smtClean="0"/>
              <a:t>2</a:t>
            </a:r>
            <a:r>
              <a:rPr lang="en-US" sz="1800" smtClean="0"/>
              <a:t>) </a:t>
            </a:r>
            <a:r>
              <a:rPr lang="en-US" sz="1800" smtClean="0">
                <a:sym typeface="Wingdings" pitchFamily="2" charset="2"/>
              </a:rPr>
              <a:t></a:t>
            </a:r>
            <a:r>
              <a:rPr lang="en-US" sz="1800" smtClean="0"/>
              <a:t>in</a:t>
            </a:r>
            <a:r>
              <a:rPr lang="en-US" sz="1800" baseline="-25000" smtClean="0"/>
              <a:t>1</a:t>
            </a:r>
            <a:r>
              <a:rPr lang="en-US" sz="1800" smtClean="0"/>
              <a:t> = in</a:t>
            </a:r>
            <a:r>
              <a:rPr lang="en-US" sz="1800" baseline="-25000" smtClean="0"/>
              <a:t>1</a:t>
            </a:r>
            <a:r>
              <a:rPr lang="en-US" sz="1800" smtClean="0"/>
              <a:t> + 1&gt; 	&lt;await(in</a:t>
            </a:r>
            <a:r>
              <a:rPr lang="en-US" sz="1800" baseline="-25000" smtClean="0"/>
              <a:t>1</a:t>
            </a:r>
            <a:r>
              <a:rPr lang="en-US" sz="1800" smtClean="0"/>
              <a:t>=out1) </a:t>
            </a:r>
            <a:r>
              <a:rPr lang="en-US" sz="1800" smtClean="0">
                <a:sym typeface="Wingdings" pitchFamily="2" charset="2"/>
              </a:rPr>
              <a:t></a:t>
            </a:r>
            <a:r>
              <a:rPr lang="en-US" sz="1800" smtClean="0"/>
              <a:t>in</a:t>
            </a:r>
            <a:r>
              <a:rPr lang="en-US" sz="1800" baseline="-25000" smtClean="0"/>
              <a:t>2</a:t>
            </a:r>
            <a:r>
              <a:rPr lang="en-US" sz="1800" smtClean="0"/>
              <a:t> = in</a:t>
            </a:r>
            <a:r>
              <a:rPr lang="en-US" sz="1800" baseline="-25000" smtClean="0"/>
              <a:t>2</a:t>
            </a:r>
            <a:r>
              <a:rPr lang="en-US" sz="1800" smtClean="0"/>
              <a:t> + 1&gt;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   critical section 			critical section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	**** end of region			**** end of region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   out</a:t>
            </a:r>
            <a:r>
              <a:rPr lang="en-US" sz="1800" baseline="-25000" smtClean="0"/>
              <a:t>1</a:t>
            </a:r>
            <a:r>
              <a:rPr lang="en-US" sz="1800" smtClean="0"/>
              <a:t> = out</a:t>
            </a:r>
            <a:r>
              <a:rPr lang="en-US" sz="1800" baseline="-25000" smtClean="0"/>
              <a:t>1</a:t>
            </a:r>
            <a:r>
              <a:rPr lang="en-US" sz="1800" smtClean="0"/>
              <a:t>+1;			out</a:t>
            </a:r>
            <a:r>
              <a:rPr lang="en-US" sz="1800" baseline="-25000" smtClean="0"/>
              <a:t>2</a:t>
            </a:r>
            <a:r>
              <a:rPr lang="en-US" sz="1800" smtClean="0"/>
              <a:t> = out</a:t>
            </a:r>
            <a:r>
              <a:rPr lang="en-US" sz="1800" baseline="-25000" smtClean="0"/>
              <a:t>2</a:t>
            </a:r>
            <a:r>
              <a:rPr lang="en-US" sz="1800" smtClean="0"/>
              <a:t>+1;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 non-critical section			non-critical section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od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1800" smtClean="0"/>
              <a:t>Associate</a:t>
            </a:r>
            <a:r>
              <a:rPr lang="en-US" sz="1800" i="1" smtClean="0"/>
              <a:t> in</a:t>
            </a:r>
            <a:r>
              <a:rPr lang="en-US" sz="1800" smtClean="0"/>
              <a:t> and </a:t>
            </a:r>
            <a:r>
              <a:rPr lang="en-US" sz="1800" i="1" smtClean="0"/>
              <a:t>out</a:t>
            </a:r>
            <a:r>
              <a:rPr lang="en-US" sz="1800" smtClean="0"/>
              <a:t> counter with each region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Write an invariant using in and out counters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I =  (in</a:t>
            </a:r>
            <a:r>
              <a:rPr lang="en-US" sz="1600" baseline="-25000" smtClean="0"/>
              <a:t>1</a:t>
            </a:r>
            <a:r>
              <a:rPr lang="en-US" sz="1600" smtClean="0"/>
              <a:t>=out</a:t>
            </a:r>
            <a:r>
              <a:rPr lang="en-US" sz="1600" baseline="-25000" smtClean="0"/>
              <a:t>1</a:t>
            </a:r>
            <a:r>
              <a:rPr lang="en-US" sz="1600" smtClean="0"/>
              <a:t>) \/ (in</a:t>
            </a:r>
            <a:r>
              <a:rPr lang="en-US" sz="1600" baseline="-25000" smtClean="0"/>
              <a:t>2</a:t>
            </a:r>
            <a:r>
              <a:rPr lang="en-US" sz="1600" smtClean="0"/>
              <a:t>=out</a:t>
            </a:r>
            <a:r>
              <a:rPr lang="en-US" sz="1600" baseline="-25000" smtClean="0"/>
              <a:t>2</a:t>
            </a:r>
            <a:r>
              <a:rPr lang="en-US" sz="1600" smtClean="0"/>
              <a:t>) 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Derive guards for the increment assertions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 Synchronization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P1				P2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do (true)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			do (true)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	task for p1			task for p2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   ****start of region			**** start of region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	**** end of region			**** end of region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od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CS1				CS2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do (true)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			do (true)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	task for p1			task for p2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	****start of region			**** start of region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    arrive</a:t>
            </a:r>
            <a:r>
              <a:rPr lang="en-US" sz="2000" baseline="-25000" smtClean="0"/>
              <a:t>1</a:t>
            </a:r>
            <a:r>
              <a:rPr lang="en-US" sz="2000" smtClean="0"/>
              <a:t> = arrive</a:t>
            </a:r>
            <a:r>
              <a:rPr lang="en-US" sz="2000" baseline="-25000" smtClean="0"/>
              <a:t>1</a:t>
            </a:r>
            <a:r>
              <a:rPr lang="en-US" sz="2000" smtClean="0"/>
              <a:t> + 1		arrive</a:t>
            </a:r>
            <a:r>
              <a:rPr lang="en-US" sz="2000" baseline="-25000" smtClean="0"/>
              <a:t>2</a:t>
            </a:r>
            <a:r>
              <a:rPr lang="en-US" sz="2000" smtClean="0"/>
              <a:t> = arrive</a:t>
            </a:r>
            <a:r>
              <a:rPr lang="en-US" sz="2000" baseline="-25000" smtClean="0"/>
              <a:t>2</a:t>
            </a:r>
            <a:r>
              <a:rPr lang="en-US" sz="2000" smtClean="0"/>
              <a:t> + 1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	**** end of region			**** end of region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    depart</a:t>
            </a:r>
            <a:r>
              <a:rPr lang="en-US" sz="2000" baseline="-25000" smtClean="0"/>
              <a:t>1</a:t>
            </a:r>
            <a:r>
              <a:rPr lang="en-US" sz="2000" smtClean="0"/>
              <a:t> = depart</a:t>
            </a:r>
            <a:r>
              <a:rPr lang="en-US" sz="2000" baseline="-25000" smtClean="0"/>
              <a:t>1</a:t>
            </a:r>
            <a:r>
              <a:rPr lang="en-US" sz="2000" smtClean="0"/>
              <a:t>+1;		depart</a:t>
            </a:r>
            <a:r>
              <a:rPr lang="en-US" sz="2000" baseline="-25000" smtClean="0"/>
              <a:t>2</a:t>
            </a:r>
            <a:r>
              <a:rPr lang="en-US" sz="2000" smtClean="0"/>
              <a:t> = depart</a:t>
            </a:r>
            <a:r>
              <a:rPr lang="en-US" sz="2000" baseline="-25000" smtClean="0"/>
              <a:t>2</a:t>
            </a:r>
            <a:r>
              <a:rPr lang="en-US" sz="2000" smtClean="0"/>
              <a:t>+1;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od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Associate</a:t>
            </a:r>
            <a:r>
              <a:rPr lang="en-US" sz="2400" i="1" smtClean="0"/>
              <a:t> </a:t>
            </a:r>
            <a:r>
              <a:rPr lang="en-US" sz="2400" smtClean="0"/>
              <a:t>counters with each region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CS1				CS2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do (true)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			do (true)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	task for p1			task for p2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	****start of region			**** start of region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    arrive</a:t>
            </a:r>
            <a:r>
              <a:rPr lang="en-US" sz="2000" baseline="-25000" smtClean="0"/>
              <a:t>1</a:t>
            </a:r>
            <a:r>
              <a:rPr lang="en-US" sz="2000" smtClean="0"/>
              <a:t> = arrive</a:t>
            </a:r>
            <a:r>
              <a:rPr lang="en-US" sz="2000" baseline="-25000" smtClean="0"/>
              <a:t>1</a:t>
            </a:r>
            <a:r>
              <a:rPr lang="en-US" sz="2000" smtClean="0"/>
              <a:t> + 1		arrive</a:t>
            </a:r>
            <a:r>
              <a:rPr lang="en-US" sz="2000" baseline="-25000" smtClean="0"/>
              <a:t>2</a:t>
            </a:r>
            <a:r>
              <a:rPr lang="en-US" sz="2000" smtClean="0"/>
              <a:t> = arrive</a:t>
            </a:r>
            <a:r>
              <a:rPr lang="en-US" sz="2000" baseline="-25000" smtClean="0"/>
              <a:t>2</a:t>
            </a:r>
            <a:r>
              <a:rPr lang="en-US" sz="2000" smtClean="0"/>
              <a:t> + 1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	**** end of region			**** end of region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    depart</a:t>
            </a:r>
            <a:r>
              <a:rPr lang="en-US" sz="2000" baseline="-25000" smtClean="0"/>
              <a:t>1</a:t>
            </a:r>
            <a:r>
              <a:rPr lang="en-US" sz="2000" smtClean="0"/>
              <a:t> = depart</a:t>
            </a:r>
            <a:r>
              <a:rPr lang="en-US" sz="2000" baseline="-25000" smtClean="0"/>
              <a:t>1</a:t>
            </a:r>
            <a:r>
              <a:rPr lang="en-US" sz="2000" smtClean="0"/>
              <a:t>+1;		depart</a:t>
            </a:r>
            <a:r>
              <a:rPr lang="en-US" sz="2000" baseline="-25000" smtClean="0"/>
              <a:t>2</a:t>
            </a:r>
            <a:r>
              <a:rPr lang="en-US" sz="2000" smtClean="0"/>
              <a:t> = depart</a:t>
            </a:r>
            <a:r>
              <a:rPr lang="en-US" sz="2000" baseline="-25000" smtClean="0"/>
              <a:t>2</a:t>
            </a:r>
            <a:r>
              <a:rPr lang="en-US" sz="2000" smtClean="0"/>
              <a:t>+1;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od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Associate</a:t>
            </a:r>
            <a:r>
              <a:rPr lang="en-US" sz="2400" i="1" smtClean="0"/>
              <a:t> </a:t>
            </a:r>
            <a:r>
              <a:rPr lang="en-US" sz="2400" smtClean="0"/>
              <a:t>counters with each region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Write an invariant using the counters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(depart[1] &lt;= arrive[2]) /\ (depart[2] &lt;= arrive[1])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Semaphores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Two operations: P(s), V(s)</a:t>
            </a:r>
          </a:p>
          <a:p>
            <a:r>
              <a:rPr lang="en-US" smtClean="0"/>
              <a:t>Semaphore invariant: </a:t>
            </a:r>
          </a:p>
          <a:p>
            <a:pPr lvl="1"/>
            <a:r>
              <a:rPr lang="en-US" smtClean="0"/>
              <a:t>nP = number of P operations invoked so far</a:t>
            </a:r>
          </a:p>
          <a:p>
            <a:pPr lvl="1"/>
            <a:r>
              <a:rPr lang="en-US" smtClean="0"/>
              <a:t>nV = number of V operations invoked so far</a:t>
            </a:r>
          </a:p>
          <a:p>
            <a:pPr lvl="1"/>
            <a:r>
              <a:rPr lang="en-US" smtClean="0"/>
              <a:t>init = initial value of s</a:t>
            </a:r>
          </a:p>
          <a:p>
            <a:pPr lvl="1"/>
            <a:r>
              <a:rPr lang="en-US" smtClean="0"/>
              <a:t>nP &lt;= nV + init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Let s = nV + init – nP</a:t>
            </a:r>
          </a:p>
          <a:p>
            <a:r>
              <a:rPr lang="en-US" smtClean="0"/>
              <a:t>Invariant: s &gt;= 0</a:t>
            </a:r>
          </a:p>
          <a:p>
            <a:r>
              <a:rPr lang="en-US" smtClean="0"/>
              <a:t>P(s): nP = nP  + 1</a:t>
            </a:r>
          </a:p>
          <a:p>
            <a:pPr lvl="1"/>
            <a:r>
              <a:rPr lang="en-US" smtClean="0"/>
              <a:t>&lt;await s &gt; 0 </a:t>
            </a:r>
            <a:r>
              <a:rPr lang="en-US" smtClean="0">
                <a:sym typeface="Wingdings" pitchFamily="2" charset="2"/>
              </a:rPr>
              <a:t> s = s - 1&gt;</a:t>
            </a:r>
          </a:p>
          <a:p>
            <a:r>
              <a:rPr lang="en-US" smtClean="0"/>
              <a:t>V(s): nV = nV + 1</a:t>
            </a:r>
          </a:p>
          <a:p>
            <a:pPr lvl="1"/>
            <a:r>
              <a:rPr lang="en-US" smtClean="0"/>
              <a:t>&lt; s = s + 1&gt;</a:t>
            </a:r>
          </a:p>
          <a:p>
            <a:r>
              <a:rPr lang="en-US" smtClean="0"/>
              <a:t>Binary semaphore: 0 &lt;= s &lt;= 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CS</a:t>
            </a:r>
            <a:r>
              <a:rPr lang="en-US" sz="2400" baseline="-25000" smtClean="0"/>
              <a:t>i</a:t>
            </a:r>
            <a:r>
              <a:rPr lang="en-US" sz="2400" smtClean="0"/>
              <a:t>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do (true)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		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	in[i] = 1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    critical section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    in[i] = 0	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   non-critical section		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od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 I = (    0 &lt;= (in[1] + in[2] + …. + in[n]) &lt;= 1 )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Let mutex = 1 - (in[1] + in[2] + …. + in[n])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 I =  ( 0 &lt;= mutex &lt;= 1 )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CS</a:t>
            </a:r>
            <a:r>
              <a:rPr lang="en-US" sz="2400" baseline="-25000" smtClean="0"/>
              <a:t>i</a:t>
            </a:r>
            <a:r>
              <a:rPr lang="en-US" sz="2400" smtClean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do (true)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   critical section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   non-critical section	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od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I = (    0 &lt;= (in[1] + in[2] + …. + in[n]) &lt;= 1 )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Let mutex = 1 - (in[1] + in[2] + …. + in[n])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I =  ( 0 &lt;= mutex &lt;= 1 )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Tie Breaker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in1 = false; in2 = false; last =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co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CS1: 				CS2: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	do true </a:t>
            </a:r>
            <a:r>
              <a:rPr lang="en-US" sz="2000" smtClean="0">
                <a:sym typeface="Wingdings" pitchFamily="2" charset="2"/>
              </a:rPr>
              <a:t> 			     </a:t>
            </a:r>
            <a:r>
              <a:rPr lang="en-US" sz="2000" smtClean="0"/>
              <a:t>do true </a:t>
            </a:r>
            <a:r>
              <a:rPr lang="en-US" sz="2000" smtClean="0">
                <a:sym typeface="Wingdings" pitchFamily="2" charset="2"/>
              </a:rPr>
              <a:t></a:t>
            </a:r>
            <a:endParaRPr lang="en-US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	     last = 1; in1 = true; 		         last = 2; in2 = true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	     &lt;await (!in2 \/ last == 2)&gt;; 	        &lt;await (!in1 \/ last == 1)&gt;;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	     critical section 		        critical section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	     in1 = false; 			        in2 =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	     non-critical section 		        non-critical section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	 od 				    od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505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CS1				CS2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do (true)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			do (true)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	task for p1			task for p2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	****start of region			**** start of region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    arrive</a:t>
            </a:r>
            <a:r>
              <a:rPr lang="en-US" sz="2000" baseline="-25000" smtClean="0"/>
              <a:t>1</a:t>
            </a:r>
            <a:r>
              <a:rPr lang="en-US" sz="2000" smtClean="0"/>
              <a:t> = arrive</a:t>
            </a:r>
            <a:r>
              <a:rPr lang="en-US" sz="2000" baseline="-25000" smtClean="0"/>
              <a:t>1</a:t>
            </a:r>
            <a:r>
              <a:rPr lang="en-US" sz="2000" smtClean="0"/>
              <a:t> + 1		arrive</a:t>
            </a:r>
            <a:r>
              <a:rPr lang="en-US" sz="2000" baseline="-25000" smtClean="0"/>
              <a:t>2</a:t>
            </a:r>
            <a:r>
              <a:rPr lang="en-US" sz="2000" smtClean="0"/>
              <a:t> = arrive</a:t>
            </a:r>
            <a:r>
              <a:rPr lang="en-US" sz="2000" baseline="-25000" smtClean="0"/>
              <a:t>2</a:t>
            </a:r>
            <a:r>
              <a:rPr lang="en-US" sz="2000" smtClean="0"/>
              <a:t> + 1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	**** end of region			**** end of region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    depart</a:t>
            </a:r>
            <a:r>
              <a:rPr lang="en-US" sz="2000" baseline="-25000" smtClean="0"/>
              <a:t>1</a:t>
            </a:r>
            <a:r>
              <a:rPr lang="en-US" sz="2000" smtClean="0"/>
              <a:t> = depart</a:t>
            </a:r>
            <a:r>
              <a:rPr lang="en-US" sz="2000" baseline="-25000" smtClean="0"/>
              <a:t>1</a:t>
            </a:r>
            <a:r>
              <a:rPr lang="en-US" sz="2000" smtClean="0"/>
              <a:t>+1;		depart</a:t>
            </a:r>
            <a:r>
              <a:rPr lang="en-US" sz="2000" baseline="-25000" smtClean="0"/>
              <a:t>2</a:t>
            </a:r>
            <a:r>
              <a:rPr lang="en-US" sz="2000" smtClean="0"/>
              <a:t> = depart</a:t>
            </a:r>
            <a:r>
              <a:rPr lang="en-US" sz="2000" baseline="-25000" smtClean="0"/>
              <a:t>2</a:t>
            </a:r>
            <a:r>
              <a:rPr lang="en-US" sz="2000" smtClean="0"/>
              <a:t>+1;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od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Barrier1 = (arrive</a:t>
            </a:r>
            <a:r>
              <a:rPr lang="en-US" sz="2000" baseline="-25000" smtClean="0"/>
              <a:t>1</a:t>
            </a:r>
            <a:r>
              <a:rPr lang="en-US" sz="2000" smtClean="0"/>
              <a:t> – depart</a:t>
            </a:r>
            <a:r>
              <a:rPr lang="en-US" sz="2000" baseline="-25000" smtClean="0"/>
              <a:t>2</a:t>
            </a:r>
            <a:r>
              <a:rPr lang="en-US" sz="200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Barrier2 = (arrive</a:t>
            </a:r>
            <a:r>
              <a:rPr lang="en-US" sz="2000" baseline="-25000" smtClean="0"/>
              <a:t>2</a:t>
            </a:r>
            <a:r>
              <a:rPr lang="en-US" sz="2000" smtClean="0"/>
              <a:t> – depart</a:t>
            </a:r>
            <a:r>
              <a:rPr lang="en-US" sz="2000" baseline="-25000" smtClean="0"/>
              <a:t>1</a:t>
            </a:r>
            <a:r>
              <a:rPr lang="en-US" sz="20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smtClean="0"/>
              <a:t>CS1				CS2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smtClean="0"/>
              <a:t>do (true)</a:t>
            </a:r>
            <a:r>
              <a:rPr lang="en-US" sz="1600" smtClean="0">
                <a:sym typeface="Wingdings" pitchFamily="2" charset="2"/>
              </a:rPr>
              <a:t></a:t>
            </a:r>
            <a:r>
              <a:rPr lang="en-US" sz="1600" smtClean="0"/>
              <a:t>			do (true) </a:t>
            </a:r>
            <a:r>
              <a:rPr lang="en-US" sz="1600" smtClean="0">
                <a:sym typeface="Wingdings" pitchFamily="2" charset="2"/>
              </a:rPr>
              <a:t></a:t>
            </a:r>
            <a:r>
              <a:rPr lang="en-US" sz="1600" smtClean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smtClean="0"/>
              <a:t>	task for p1				task for p2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smtClean="0"/>
              <a:t>    barrier1++				barrier2++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smtClean="0"/>
              <a:t>    barrier2--;				barrier1--;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smtClean="0"/>
              <a:t>od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Barrier1 = (arrive</a:t>
            </a:r>
            <a:r>
              <a:rPr lang="en-US" sz="1800" baseline="-25000" smtClean="0"/>
              <a:t>1</a:t>
            </a:r>
            <a:r>
              <a:rPr lang="en-US" sz="1800" smtClean="0"/>
              <a:t> – depart</a:t>
            </a:r>
            <a:r>
              <a:rPr lang="en-US" sz="1800" baseline="-25000" smtClean="0"/>
              <a:t>2</a:t>
            </a:r>
            <a:r>
              <a:rPr lang="en-US" sz="180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Barrier2 = (arrive</a:t>
            </a:r>
            <a:r>
              <a:rPr lang="en-US" sz="1800" baseline="-25000" smtClean="0"/>
              <a:t>2</a:t>
            </a:r>
            <a:r>
              <a:rPr lang="en-US" sz="1800" smtClean="0"/>
              <a:t> – depart</a:t>
            </a:r>
            <a:r>
              <a:rPr lang="en-US" sz="1800" baseline="-25000" smtClean="0"/>
              <a:t>1</a:t>
            </a:r>
            <a:r>
              <a:rPr lang="en-US" sz="18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 synchronization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Worker[i]:</a:t>
            </a:r>
          </a:p>
          <a:p>
            <a:pPr>
              <a:buFontTx/>
              <a:buNone/>
            </a:pPr>
            <a:r>
              <a:rPr lang="en-US" smtClean="0"/>
              <a:t>	do</a:t>
            </a:r>
          </a:p>
          <a:p>
            <a:pPr>
              <a:buFontTx/>
              <a:buNone/>
            </a:pPr>
            <a:r>
              <a:rPr lang="en-US" smtClean="0"/>
              <a:t>		true </a:t>
            </a:r>
            <a:r>
              <a:rPr lang="en-US" smtClean="0">
                <a:sym typeface="Wingdings" pitchFamily="2" charset="2"/>
              </a:rPr>
              <a:t> 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			code for task i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			wait for all tasks to complete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   od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 synchronization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Worker[i]:</a:t>
            </a:r>
          </a:p>
          <a:p>
            <a:pPr>
              <a:buFontTx/>
              <a:buNone/>
            </a:pPr>
            <a:r>
              <a:rPr lang="en-US" smtClean="0"/>
              <a:t>	do</a:t>
            </a:r>
          </a:p>
          <a:p>
            <a:pPr>
              <a:buFontTx/>
              <a:buNone/>
            </a:pPr>
            <a:r>
              <a:rPr lang="en-US" smtClean="0"/>
              <a:t>		true </a:t>
            </a:r>
            <a:r>
              <a:rPr lang="en-US" smtClean="0">
                <a:sym typeface="Wingdings" pitchFamily="2" charset="2"/>
              </a:rPr>
              <a:t> 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			code for task i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			&lt;count = count + 1&gt;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			&lt; await( count == n) &gt;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   od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 synchronization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Worker[i]:</a:t>
            </a:r>
          </a:p>
          <a:p>
            <a:pPr>
              <a:buFontTx/>
              <a:buNone/>
            </a:pPr>
            <a:r>
              <a:rPr lang="en-US" smtClean="0"/>
              <a:t>	do</a:t>
            </a:r>
          </a:p>
          <a:p>
            <a:pPr>
              <a:buFontTx/>
              <a:buNone/>
            </a:pPr>
            <a:r>
              <a:rPr lang="en-US" smtClean="0"/>
              <a:t>		true </a:t>
            </a:r>
            <a:r>
              <a:rPr lang="en-US" smtClean="0">
                <a:sym typeface="Wingdings" pitchFamily="2" charset="2"/>
              </a:rPr>
              <a:t> 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			code for task i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			&lt;count = count + 1&gt;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			&lt; await( count == n) &gt;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   od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 synchronization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609600" y="17986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co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	worker[i]: 			Coordinator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	     do true </a:t>
            </a:r>
            <a:r>
              <a:rPr lang="en-US" sz="1600">
                <a:sym typeface="Wingdings" pitchFamily="2" charset="2"/>
              </a:rPr>
              <a:t> 		 	    </a:t>
            </a:r>
            <a:r>
              <a:rPr lang="en-US" sz="1600"/>
              <a:t>do true </a:t>
            </a:r>
            <a:r>
              <a:rPr lang="en-US" sz="1600">
                <a:sym typeface="Wingdings" pitchFamily="2" charset="2"/>
              </a:rPr>
              <a:t></a:t>
            </a:r>
            <a:endParaRPr lang="en-US" sz="1600"/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	           code for task i 	          	           for (i = 1 to n)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	           arrive[i] = 1 		                await(arrive[i]= 1);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                 await(continue ==1)                           continue = 1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	     od 			       	    od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oc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 synchronization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09600" y="17986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co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	worker[i]: 			Coordinator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	     do true </a:t>
            </a:r>
            <a:r>
              <a:rPr lang="en-US" sz="1600">
                <a:sym typeface="Wingdings" pitchFamily="2" charset="2"/>
              </a:rPr>
              <a:t> 		 	    </a:t>
            </a:r>
            <a:r>
              <a:rPr lang="en-US" sz="1600"/>
              <a:t>do true </a:t>
            </a:r>
            <a:r>
              <a:rPr lang="en-US" sz="1600">
                <a:sym typeface="Wingdings" pitchFamily="2" charset="2"/>
              </a:rPr>
              <a:t></a:t>
            </a:r>
            <a:endParaRPr lang="en-US" sz="1600"/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	           code for task I; 	          	           for (i = 1 to n)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	           arrive[i] = 1 		                { await(arrive[i]= 1);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                 await(continue[i]==1)                                 arrive[i] = 0; }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		 continue[i] = 0; 		           for (i = 1 to n) continue[i] = 1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	     od 			       	    od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oc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17525" y="5294313"/>
            <a:ext cx="7766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Flag rule: A process that waits for the synchronization flags should reset it.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Invariant based 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Identify synchronization regions in your program</a:t>
            </a:r>
          </a:p>
          <a:p>
            <a:r>
              <a:rPr lang="en-US" smtClean="0"/>
              <a:t>Synchronization region: segment of code or control point at which a thread must wait for another thread or signal another thread.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CS1				CS2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do (true)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			do (true)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	****start of region			**** start of region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   critical section 			critical section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	**** end of region			**** end of region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 non-critical section			non-critical section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od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4161</TotalTime>
  <Words>211</Words>
  <Application>Microsoft Office PowerPoint</Application>
  <PresentationFormat>On-screen Show (4:3)</PresentationFormat>
  <Paragraphs>198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Default Design</vt:lpstr>
      <vt:lpstr>CIS 720</vt:lpstr>
      <vt:lpstr>Tie Breaker Algorithm</vt:lpstr>
      <vt:lpstr>Barrier synchronization</vt:lpstr>
      <vt:lpstr>Barrier synchronization</vt:lpstr>
      <vt:lpstr>Barrier synchronization</vt:lpstr>
      <vt:lpstr>Barrier synchronization</vt:lpstr>
      <vt:lpstr>Barrier synchronization</vt:lpstr>
      <vt:lpstr>Invariant based approach</vt:lpstr>
      <vt:lpstr>Mutual exclusion</vt:lpstr>
      <vt:lpstr>Mutual exclusion</vt:lpstr>
      <vt:lpstr>Mutual exclusion</vt:lpstr>
      <vt:lpstr>Mutual exclusion</vt:lpstr>
      <vt:lpstr>Barrier Synchronization</vt:lpstr>
      <vt:lpstr>Barrier</vt:lpstr>
      <vt:lpstr>Barrier</vt:lpstr>
      <vt:lpstr>Semaphores</vt:lpstr>
      <vt:lpstr>PowerPoint Presentation</vt:lpstr>
      <vt:lpstr>Mutual exclusion</vt:lpstr>
      <vt:lpstr>Mutual exclusion</vt:lpstr>
      <vt:lpstr>Barrier</vt:lpstr>
      <vt:lpstr>Barrier</vt:lpstr>
    </vt:vector>
  </TitlesOfParts>
  <Company>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720</dc:title>
  <dc:creator>singh</dc:creator>
  <cp:lastModifiedBy>Gurdip Singh</cp:lastModifiedBy>
  <cp:revision>35</cp:revision>
  <dcterms:created xsi:type="dcterms:W3CDTF">2007-08-24T14:09:01Z</dcterms:created>
  <dcterms:modified xsi:type="dcterms:W3CDTF">2013-09-10T17:48:40Z</dcterms:modified>
</cp:coreProperties>
</file>