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8.xml" ContentType="application/vnd.openxmlformats-officedocument.presentationml.tags+xml"/>
  <Override PartName="/ppt/notesSlides/notesSlide13.xml" ContentType="application/vnd.openxmlformats-officedocument.presentationml.notesSlide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ppt/tags/tag10.xml" ContentType="application/vnd.openxmlformats-officedocument.presentationml.tags+xml"/>
  <Override PartName="/ppt/notesSlides/notesSlide15.xml" ContentType="application/vnd.openxmlformats-officedocument.presentationml.notesSlide+xml"/>
  <Override PartName="/ppt/tags/tag11.xml" ContentType="application/vnd.openxmlformats-officedocument.presentationml.tags+xml"/>
  <Override PartName="/ppt/notesSlides/notesSlide16.xml" ContentType="application/vnd.openxmlformats-officedocument.presentationml.notesSlide+xml"/>
  <Override PartName="/ppt/tags/tag12.xml" ContentType="application/vnd.openxmlformats-officedocument.presentationml.tags+xml"/>
  <Override PartName="/ppt/notesSlides/notesSlide17.xml" ContentType="application/vnd.openxmlformats-officedocument.presentationml.notesSlide+xml"/>
  <Override PartName="/ppt/tags/tag13.xml" ContentType="application/vnd.openxmlformats-officedocument.presentationml.tags+xml"/>
  <Override PartName="/ppt/notesSlides/notesSlide18.xml" ContentType="application/vnd.openxmlformats-officedocument.presentationml.notesSlide+xml"/>
  <Override PartName="/ppt/tags/tag14.xml" ContentType="application/vnd.openxmlformats-officedocument.presentationml.tags+xml"/>
  <Override PartName="/ppt/notesSlides/notesSlide19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tags/tag16.xml" ContentType="application/vnd.openxmlformats-officedocument.presentationml.tags+xml"/>
  <Override PartName="/ppt/notesSlides/notesSlide21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tags/tag18.xml" ContentType="application/vnd.openxmlformats-officedocument.presentationml.tags+xml"/>
  <Override PartName="/ppt/notesSlides/notesSlide23.xml" ContentType="application/vnd.openxmlformats-officedocument.presentationml.notesSlide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6" r:id="rId11"/>
    <p:sldId id="307" r:id="rId12"/>
    <p:sldId id="308" r:id="rId13"/>
    <p:sldId id="309" r:id="rId14"/>
    <p:sldId id="310" r:id="rId15"/>
    <p:sldId id="311" r:id="rId16"/>
    <p:sldId id="332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30" r:id="rId36"/>
    <p:sldId id="331" r:id="rId37"/>
    <p:sldId id="333" r:id="rId38"/>
    <p:sldId id="339" r:id="rId39"/>
    <p:sldId id="334" r:id="rId40"/>
    <p:sldId id="335" r:id="rId41"/>
    <p:sldId id="336" r:id="rId42"/>
    <p:sldId id="337" r:id="rId43"/>
    <p:sldId id="338" r:id="rId44"/>
    <p:sldId id="340" r:id="rId45"/>
    <p:sldId id="341" r:id="rId46"/>
    <p:sldId id="342" r:id="rId47"/>
    <p:sldId id="343" r:id="rId48"/>
    <p:sldId id="344" r:id="rId49"/>
    <p:sldId id="345" r:id="rId50"/>
    <p:sldId id="346" r:id="rId5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02E2F7-4525-4A10-80D1-332B49C04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818.10742" units="1/in"/>
          <inkml:channelProperty channel="Y" name="resolution" value="5075.43359" units="1/in"/>
          <inkml:channelProperty channel="F" name="resolution" value="0" units="1/dev"/>
        </inkml:channelProperties>
      </inkml:inkSource>
      <inkml:timestamp xml:id="ts0" timeString="2012-12-04T19:10:38.5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7153 10987 160,'-18'0'576,"0"18"-320,-1-18-191,1 0-65,18 0 0,-17 0 32,17 0 224,-19 0 545,19 0-385,-18 0-352,18 0-641</inkml:trace>
  <inkml:trace contextRef="#ctx0" brushRef="#br0" timeOffset="950.1345">7063 11005 1473,'0'0'1217,"0"0"-576,0 0 864,0 0-320,17 0-288,-17 0 32,0 0-32,18-18 0,1 18-33,17-19-287,1 19-193,-2-18 33,2 18-129,-1 0-32,1-18-64,-20 18-31,2 0-1,-1 0-96,1-17-64,-19 17 416,-19 0-31,1 0-353,-1 0-96,-17 17 32,-18-17 64,0 18-32,-1-18 0,-18 18 96,19 1-96,-1-19 64,19 18 64,18-18-32,0 18-64,18-18-96,0 0-160,18 0 320,0 0 0,18 0-64,1 0 0,-1 0 64,0-18-32,19 18-96,-19-18 160,-17-1-32,16 19-64,-16-18 64,-19 0 0,0 18 129,-19 0-225,2-17-32,-20 17-64,-17 0 31,17 0 98,-17 17-33,-1 1-33,1-18 1,17 18 32,20 1 32,-2-1-192,19-18 0,19 18 64,-2 0 160,20-18-96,-1 18 64,19-18 0,-19-18 0,18 18 0,1-18-32,-18 0 0,-2 0 96,2-1-32,-19 1 32,-18 0-31,0 1 95,0-2-32,-18 19-128,0-18-32,-18 18 0,-1 0 0,-17 0 32,17 18-64,1 1 96,0-2-64,-1 1-32,19 19 0,18-19-33,0 0 97,0 18-64,37-36 64,-19 19 64,18-19-32,0 0-32,19-19-32,-19 1 64,18 0-32,-17-18 0,-1 17 65,1-17-65,-1 19 64,-18-20 0,-18 19-64,0 18 160,0-18-128,-18-2-64,-18 20-32,-1 0-32,-17 20 96,0 16-32,-1 1-32,0-2 32,1 2 0,18 17 32,17-36-33,19 19-63,0-19 32,19 0 96,17-18 0,1 0 64,17 0-96,-18-18 0,19-18 0,-19 17 33,0 1-98,0-18-159,-17 18-641,-19-1-1152,-19 1-4422</inkml:trace>
  <inkml:trace contextRef="#ctx0" brushRef="#br0" timeOffset="126912.7755">11438 4231 416,'0'0'416,"0"0"-127,0 0-1,0 0 449,-18 0-193,18 0-192,0 0-352,0 0 64,0 0-64,0 0-64,0 0 64,0 0 225,0 0 191,0 0-128,0 0-128,0 0-63,0 0 127,0-19-64,0 19-96,18 0 96,-18 0-96,18 0 32,0 0-32,0 0 161,1 0-33,-2-17 32,2 17-64,-1 0 0,18 0-128,-18-18 32,1 18 32,17 0-96,-18 0 64,0 0-32,-18 0 1,18 0 63,-18 0-160,0 0 64,0 0 0,0 0 96,0 0 64,0 0 0,0 0 32,0 0-32,0 0-32,0 0-96,-18 0-32,18 0 0,0 0-32,-18 0 32,18 0 0,0 0-64,-18 0 64,18 0 0,-19 0-96,19 18-160,0-18-1474</inkml:trace>
  <inkml:trace contextRef="#ctx0" brushRef="#br0" timeOffset="128145.1185">11674 5103 5413,'0'0'-96,"0"0"-641,0 0 320,0 0 97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4" units="1/cm"/>
          <inkml:channelProperty channel="Y" name="resolution" value="33" units="1/cm"/>
        </inkml:channelProperties>
      </inkml:inkSource>
      <inkml:timestamp xml:id="ts0" timeString="2009-11-19T19:35:12.50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25,'0'-22,"0"22,25 0,-25 0,0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4" units="1/cm"/>
          <inkml:channelProperty channel="Y" name="resolution" value="33" units="1/cm"/>
        </inkml:channelProperties>
      </inkml:inkSource>
      <inkml:timestamp xml:id="ts0" timeString="2009-11-19T19:35:13.12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0,'0'0,"0"0,0 0,0 0,0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4" units="1/cm"/>
          <inkml:channelProperty channel="Y" name="resolution" value="33" units="1/cm"/>
        </inkml:channelProperties>
      </inkml:inkSource>
      <inkml:timestamp xml:id="ts0" timeString="2009-11-19T19:58:07.07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25 0,'-28'0,"28"0,0 0,28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3784C0-F851-4DB1-A1E2-9BF3410B2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48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56FCDF-6AF6-48EC-852B-21DD91CAE2DC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9670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970438" y="8829990"/>
            <a:ext cx="3038366" cy="4648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714" tIns="45857" rIns="91714" bIns="45857" anchor="b" anchorCtr="0" compatLnSpc="1"/>
          <a:lstStyle/>
          <a:p>
            <a:pPr algn="r" defTabSz="917145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D8ED6FD-B4B6-40EE-914A-77DDA3270D71}" type="slidenum">
              <a:rPr lang="en-US" sz="1200">
                <a:solidFill>
                  <a:srgbClr val="000000"/>
                </a:solidFill>
                <a:latin typeface="Times New Roman" pitchFamily="18"/>
              </a:rPr>
              <a:pPr algn="r" defTabSz="917145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33</a:t>
            </a:fld>
            <a:endParaRPr lang="en-US" sz="1200">
              <a:solidFill>
                <a:srgbClr val="000000"/>
              </a:solidFill>
              <a:latin typeface="Times New Roman" pitchFamily="18"/>
            </a:endParaRPr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99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970438" y="8829990"/>
            <a:ext cx="3038366" cy="4648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714" tIns="45857" rIns="91714" bIns="45857" anchor="b" anchorCtr="0" compatLnSpc="1"/>
          <a:lstStyle/>
          <a:p>
            <a:pPr algn="r" defTabSz="917145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2530C57-A508-4A14-8713-158C23815B5E}" type="slidenum">
              <a:rPr lang="en-US" sz="1200">
                <a:solidFill>
                  <a:srgbClr val="000000"/>
                </a:solidFill>
                <a:latin typeface="Times New Roman" pitchFamily="18"/>
              </a:rPr>
              <a:pPr algn="r" defTabSz="917145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35</a:t>
            </a:fld>
            <a:endParaRPr lang="en-US" sz="1200">
              <a:solidFill>
                <a:srgbClr val="000000"/>
              </a:solidFill>
              <a:latin typeface="Times New Roman" pitchFamily="18"/>
            </a:endParaRPr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9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970438" y="8829990"/>
            <a:ext cx="3038366" cy="4648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714" tIns="45857" rIns="91714" bIns="45857" anchor="b" anchorCtr="0" compatLnSpc="1"/>
          <a:lstStyle/>
          <a:p>
            <a:pPr algn="r" defTabSz="917145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BB6F5B-C72E-4EB2-A52E-7E854C246E26}" type="slidenum">
              <a:rPr lang="en-US" sz="1200">
                <a:solidFill>
                  <a:srgbClr val="000000"/>
                </a:solidFill>
                <a:latin typeface="Times New Roman" pitchFamily="18"/>
              </a:rPr>
              <a:pPr algn="r" defTabSz="917145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36</a:t>
            </a:fld>
            <a:endParaRPr lang="en-US" sz="1200">
              <a:solidFill>
                <a:srgbClr val="000000"/>
              </a:solidFill>
              <a:latin typeface="Times New Roman" pitchFamily="18"/>
            </a:endParaRPr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07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180" indent="-28660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6431" indent="-22928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5003" indent="-22928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3576" indent="-22928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2148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0721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9293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7866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>
              <a:spcBef>
                <a:spcPct val="0"/>
              </a:spcBef>
              <a:spcAft>
                <a:spcPct val="0"/>
              </a:spcAft>
            </a:pPr>
            <a:fld id="{DC71F5BD-EA9A-43CF-A734-C4EB9A114489}" type="slidenum">
              <a:rPr smtClean="0">
                <a:solidFill>
                  <a:srgbClr val="000000"/>
                </a:solidFill>
                <a:latin typeface="Times New Roman" pitchFamily="18" charset="0"/>
              </a:rPr>
              <a:pPr eaLnBrk="1"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 txBox="1"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/>
            <a:endParaRPr smtClean="0"/>
          </a:p>
        </p:txBody>
      </p:sp>
    </p:spTree>
    <p:extLst>
      <p:ext uri="{BB962C8B-B14F-4D97-AF65-F5344CB8AC3E}">
        <p14:creationId xmlns:p14="http://schemas.microsoft.com/office/powerpoint/2010/main" val="4774322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180" indent="-28660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6431" indent="-22928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5003" indent="-22928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3576" indent="-22928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2148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0721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9293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7866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>
              <a:spcBef>
                <a:spcPct val="0"/>
              </a:spcBef>
              <a:spcAft>
                <a:spcPct val="0"/>
              </a:spcAft>
            </a:pPr>
            <a:fld id="{C58E8C07-8D2B-4908-8E6D-392838491DA9}" type="slidenum">
              <a:rPr smtClean="0">
                <a:solidFill>
                  <a:srgbClr val="000000"/>
                </a:solidFill>
                <a:latin typeface="Times New Roman" pitchFamily="18" charset="0"/>
              </a:rPr>
              <a:pPr eaLnBrk="1"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 txBox="1"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/>
            <a:endParaRPr smtClean="0"/>
          </a:p>
        </p:txBody>
      </p:sp>
    </p:spTree>
    <p:extLst>
      <p:ext uri="{BB962C8B-B14F-4D97-AF65-F5344CB8AC3E}">
        <p14:creationId xmlns:p14="http://schemas.microsoft.com/office/powerpoint/2010/main" val="36821477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Times New Roman" pitchFamily="18" charset="0"/>
              </a:defRPr>
            </a:lvl1pPr>
            <a:lvl2pPr marL="745180" indent="-286608" eaLnBrk="0" hangingPunct="0"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1146431" indent="-229286" eaLnBrk="0" hangingPunct="0">
              <a:defRPr sz="2900">
                <a:solidFill>
                  <a:schemeClr val="tx1"/>
                </a:solidFill>
                <a:latin typeface="Times New Roman" pitchFamily="18" charset="0"/>
              </a:defRPr>
            </a:lvl3pPr>
            <a:lvl4pPr marL="1605003" indent="-229286" eaLnBrk="0" hangingPunct="0">
              <a:defRPr sz="2900">
                <a:solidFill>
                  <a:schemeClr val="tx1"/>
                </a:solidFill>
                <a:latin typeface="Times New Roman" pitchFamily="18" charset="0"/>
              </a:defRPr>
            </a:lvl4pPr>
            <a:lvl5pPr marL="2063576" indent="-229286" eaLnBrk="0" hangingPunct="0">
              <a:defRPr sz="2900">
                <a:solidFill>
                  <a:schemeClr val="tx1"/>
                </a:solidFill>
                <a:latin typeface="Times New Roman" pitchFamily="18" charset="0"/>
              </a:defRPr>
            </a:lvl5pPr>
            <a:lvl6pPr marL="2522148" indent="-229286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6pPr>
            <a:lvl7pPr marL="2980721" indent="-229286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7pPr>
            <a:lvl8pPr marL="3439293" indent="-229286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8pPr>
            <a:lvl9pPr marL="3897866" indent="-229286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553BF42-0514-4EB0-AC65-42037F9E569B}" type="slidenum">
              <a:rPr lang="en-US" sz="1200"/>
              <a:pPr eaLnBrk="1" hangingPunct="1"/>
              <a:t>39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89592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Times New Roman" pitchFamily="18" charset="0"/>
              </a:defRPr>
            </a:lvl1pPr>
            <a:lvl2pPr marL="745180" indent="-286608" eaLnBrk="0" hangingPunct="0"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1146431" indent="-229286" eaLnBrk="0" hangingPunct="0">
              <a:defRPr sz="2900">
                <a:solidFill>
                  <a:schemeClr val="tx1"/>
                </a:solidFill>
                <a:latin typeface="Times New Roman" pitchFamily="18" charset="0"/>
              </a:defRPr>
            </a:lvl3pPr>
            <a:lvl4pPr marL="1605003" indent="-229286" eaLnBrk="0" hangingPunct="0">
              <a:defRPr sz="2900">
                <a:solidFill>
                  <a:schemeClr val="tx1"/>
                </a:solidFill>
                <a:latin typeface="Times New Roman" pitchFamily="18" charset="0"/>
              </a:defRPr>
            </a:lvl4pPr>
            <a:lvl5pPr marL="2063576" indent="-229286" eaLnBrk="0" hangingPunct="0">
              <a:defRPr sz="2900">
                <a:solidFill>
                  <a:schemeClr val="tx1"/>
                </a:solidFill>
                <a:latin typeface="Times New Roman" pitchFamily="18" charset="0"/>
              </a:defRPr>
            </a:lvl5pPr>
            <a:lvl6pPr marL="2522148" indent="-229286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6pPr>
            <a:lvl7pPr marL="2980721" indent="-229286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7pPr>
            <a:lvl8pPr marL="3439293" indent="-229286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8pPr>
            <a:lvl9pPr marL="3897866" indent="-229286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6BDE194-BED5-482F-B3D0-0438BC620877}" type="slidenum">
              <a:rPr lang="en-US" sz="1200"/>
              <a:pPr eaLnBrk="1" hangingPunct="1"/>
              <a:t>40</a:t>
            </a:fld>
            <a:endParaRPr 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45795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Times New Roman" pitchFamily="18" charset="0"/>
              </a:defRPr>
            </a:lvl1pPr>
            <a:lvl2pPr marL="745180" indent="-286608" eaLnBrk="0" hangingPunct="0"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1146431" indent="-229286" eaLnBrk="0" hangingPunct="0">
              <a:defRPr sz="2900">
                <a:solidFill>
                  <a:schemeClr val="tx1"/>
                </a:solidFill>
                <a:latin typeface="Times New Roman" pitchFamily="18" charset="0"/>
              </a:defRPr>
            </a:lvl3pPr>
            <a:lvl4pPr marL="1605003" indent="-229286" eaLnBrk="0" hangingPunct="0">
              <a:defRPr sz="2900">
                <a:solidFill>
                  <a:schemeClr val="tx1"/>
                </a:solidFill>
                <a:latin typeface="Times New Roman" pitchFamily="18" charset="0"/>
              </a:defRPr>
            </a:lvl4pPr>
            <a:lvl5pPr marL="2063576" indent="-229286" eaLnBrk="0" hangingPunct="0">
              <a:defRPr sz="2900">
                <a:solidFill>
                  <a:schemeClr val="tx1"/>
                </a:solidFill>
                <a:latin typeface="Times New Roman" pitchFamily="18" charset="0"/>
              </a:defRPr>
            </a:lvl5pPr>
            <a:lvl6pPr marL="2522148" indent="-229286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6pPr>
            <a:lvl7pPr marL="2980721" indent="-229286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7pPr>
            <a:lvl8pPr marL="3439293" indent="-229286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8pPr>
            <a:lvl9pPr marL="3897866" indent="-229286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1F968B-A730-463B-B96C-5932858EC763}" type="slidenum">
              <a:rPr lang="en-US" sz="1200"/>
              <a:pPr eaLnBrk="1" hangingPunct="1"/>
              <a:t>42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466799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Times New Roman" pitchFamily="18" charset="0"/>
              </a:defRPr>
            </a:lvl1pPr>
            <a:lvl2pPr marL="745180" indent="-286608" eaLnBrk="0" hangingPunct="0"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1146431" indent="-229286" eaLnBrk="0" hangingPunct="0">
              <a:defRPr sz="2900">
                <a:solidFill>
                  <a:schemeClr val="tx1"/>
                </a:solidFill>
                <a:latin typeface="Times New Roman" pitchFamily="18" charset="0"/>
              </a:defRPr>
            </a:lvl3pPr>
            <a:lvl4pPr marL="1605003" indent="-229286" eaLnBrk="0" hangingPunct="0">
              <a:defRPr sz="2900">
                <a:solidFill>
                  <a:schemeClr val="tx1"/>
                </a:solidFill>
                <a:latin typeface="Times New Roman" pitchFamily="18" charset="0"/>
              </a:defRPr>
            </a:lvl4pPr>
            <a:lvl5pPr marL="2063576" indent="-229286" eaLnBrk="0" hangingPunct="0">
              <a:defRPr sz="2900">
                <a:solidFill>
                  <a:schemeClr val="tx1"/>
                </a:solidFill>
                <a:latin typeface="Times New Roman" pitchFamily="18" charset="0"/>
              </a:defRPr>
            </a:lvl5pPr>
            <a:lvl6pPr marL="2522148" indent="-229286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6pPr>
            <a:lvl7pPr marL="2980721" indent="-229286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7pPr>
            <a:lvl8pPr marL="3439293" indent="-229286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8pPr>
            <a:lvl9pPr marL="3897866" indent="-229286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239018-E557-4EAB-A192-55E2C1888A99}" type="slidenum">
              <a:rPr lang="en-US" sz="1200"/>
              <a:pPr eaLnBrk="1" hangingPunct="1"/>
              <a:t>43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2805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810981-6295-406E-840B-31B1C0D0DE26}" type="slidenum">
              <a:rPr lang="en-US" smtClean="0"/>
              <a:pPr eaLnBrk="1" hangingPunct="1"/>
              <a:t>44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8340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894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F30361-1E80-4335-9BD6-7650975B9224}" type="slidenum">
              <a:rPr lang="en-US" smtClean="0"/>
              <a:pPr eaLnBrk="1" hangingPunct="1"/>
              <a:t>45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126777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9FECF2-815F-4A7D-884B-77F309668267}" type="slidenum">
              <a:rPr lang="en-US" smtClean="0"/>
              <a:pPr eaLnBrk="1" hangingPunct="1"/>
              <a:t>46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19902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6F92AE-811D-4C03-9330-291BEA76EFA2}" type="slidenum">
              <a:rPr lang="en-US" smtClean="0"/>
              <a:pPr eaLnBrk="1" hangingPunct="1"/>
              <a:t>47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87714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673C38-5347-4A2D-8317-40D18EDCDFCC}" type="slidenum">
              <a:rPr lang="en-US" smtClean="0"/>
              <a:pPr eaLnBrk="1" hangingPunct="1"/>
              <a:t>48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07859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BB1251-9B44-4D89-83CD-871380BD4544}" type="slidenum">
              <a:rPr lang="en-US" smtClean="0"/>
              <a:pPr eaLnBrk="1" hangingPunct="1"/>
              <a:t>49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9834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72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34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73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970438" y="8829990"/>
            <a:ext cx="3038366" cy="4648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714" tIns="45857" rIns="91714" bIns="45857" anchor="b" anchorCtr="0" compatLnSpc="1"/>
          <a:lstStyle/>
          <a:p>
            <a:pPr algn="r" defTabSz="917145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E245486-7ED7-4636-B4CF-D0BE6D1551CA}" type="slidenum">
              <a:rPr lang="en-US" sz="1200">
                <a:solidFill>
                  <a:srgbClr val="000000"/>
                </a:solidFill>
                <a:latin typeface="Times New Roman" pitchFamily="18"/>
              </a:rPr>
              <a:pPr algn="r" defTabSz="917145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27</a:t>
            </a:fld>
            <a:endParaRPr lang="en-US" sz="1200">
              <a:solidFill>
                <a:srgbClr val="000000"/>
              </a:solidFill>
              <a:latin typeface="Times New Roman" pitchFamily="18"/>
            </a:endParaRPr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81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970438" y="8829990"/>
            <a:ext cx="3038366" cy="4648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714" tIns="45857" rIns="91714" bIns="45857" anchor="b" anchorCtr="0" compatLnSpc="1"/>
          <a:lstStyle/>
          <a:p>
            <a:pPr algn="r" defTabSz="917145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6B4781-D37A-483E-A2F8-A7ADE7DB0D0E}" type="slidenum">
              <a:rPr lang="en-US" sz="1200">
                <a:solidFill>
                  <a:srgbClr val="000000"/>
                </a:solidFill>
                <a:latin typeface="Times New Roman" pitchFamily="18"/>
              </a:rPr>
              <a:pPr algn="r" defTabSz="917145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29</a:t>
            </a:fld>
            <a:endParaRPr lang="en-US" sz="1200">
              <a:solidFill>
                <a:srgbClr val="000000"/>
              </a:solidFill>
              <a:latin typeface="Times New Roman" pitchFamily="18"/>
            </a:endParaRPr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31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970438" y="8829990"/>
            <a:ext cx="3038366" cy="4648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714" tIns="45857" rIns="91714" bIns="45857" anchor="b" anchorCtr="0" compatLnSpc="1"/>
          <a:lstStyle/>
          <a:p>
            <a:pPr algn="r" defTabSz="917145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F7B089A-4B22-40F5-8AC7-20F461556719}" type="slidenum">
              <a:rPr lang="en-US" sz="1200">
                <a:solidFill>
                  <a:srgbClr val="000000"/>
                </a:solidFill>
                <a:latin typeface="Times New Roman" pitchFamily="18"/>
              </a:rPr>
              <a:pPr algn="r" defTabSz="917145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30</a:t>
            </a:fld>
            <a:endParaRPr lang="en-US" sz="1200">
              <a:solidFill>
                <a:srgbClr val="000000"/>
              </a:solidFill>
              <a:latin typeface="Times New Roman" pitchFamily="18"/>
            </a:endParaRPr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60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970438" y="8829990"/>
            <a:ext cx="3038366" cy="4648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714" tIns="45857" rIns="91714" bIns="45857" anchor="b" anchorCtr="0" compatLnSpc="1"/>
          <a:lstStyle/>
          <a:p>
            <a:pPr algn="r" defTabSz="917145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6E12F55-CC10-428D-AF4B-D55B81B3D780}" type="slidenum">
              <a:rPr lang="en-US" sz="1200">
                <a:solidFill>
                  <a:srgbClr val="000000"/>
                </a:solidFill>
                <a:latin typeface="Times New Roman" pitchFamily="18"/>
              </a:rPr>
              <a:pPr algn="r" defTabSz="917145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32</a:t>
            </a:fld>
            <a:endParaRPr lang="en-US" sz="1200">
              <a:solidFill>
                <a:srgbClr val="000000"/>
              </a:solidFill>
              <a:latin typeface="Times New Roman" pitchFamily="18"/>
            </a:endParaRPr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11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B66D7-0CC0-4B6F-B27B-D728E5C1D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9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79C93-2FA6-41E0-AC45-397CE7CDD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0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3C2FC-F138-4485-97CA-885942E5F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92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BE38D-7FF9-47DF-B8BF-A86E7471B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1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D51DE-9870-4FA2-94BC-2E8322D3F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8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5369C-4918-4AEC-A363-E1A32637C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1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2A65-3D91-441D-B386-CA82030B8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6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48864-270A-4DF1-A8F5-515D054CD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4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B3C8C-0B52-4331-BE8F-67BF8F2D9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7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BFAC8-DCF6-4FC9-AD84-82E9FB7A3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42E8B-7698-455B-9508-4B4D0D67D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7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7FFFF85-AE9F-407A-9AD9-D1B0AD41D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e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customXml" Target="../ink/ink3.xml"/><Relationship Id="rId5" Type="http://schemas.openxmlformats.org/officeDocument/2006/relationships/image" Target="../media/image3.emf"/><Relationship Id="rId4" Type="http://schemas.openxmlformats.org/officeDocument/2006/relationships/customXml" Target="../ink/ink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.xml"/><Relationship Id="rId5" Type="http://schemas.openxmlformats.org/officeDocument/2006/relationships/image" Target="../media/image5.emf"/><Relationship Id="rId4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CIS 720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Distributed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Total ordering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set of all events can be totally ordered as follows:</a:t>
            </a:r>
          </a:p>
          <a:p>
            <a:pPr eaLnBrk="1" hangingPunct="1">
              <a:buFontTx/>
              <a:buNone/>
            </a:pPr>
            <a:r>
              <a:rPr lang="en-US" smtClean="0"/>
              <a:t>  Let a and b be events at site i and j respectively. Then, </a:t>
            </a:r>
          </a:p>
          <a:p>
            <a:pPr eaLnBrk="1" hangingPunct="1">
              <a:buFontTx/>
              <a:buNone/>
            </a:pPr>
            <a:r>
              <a:rPr lang="en-US" smtClean="0"/>
              <a:t>    a </a:t>
            </a:r>
            <a:r>
              <a:rPr lang="en-US" smtClean="0">
                <a:sym typeface="Wingdings" pitchFamily="2" charset="2"/>
              </a:rPr>
              <a:t>b iff  either T(a) &lt; T(b) or 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                               T(a) = T(b) and i &lt; j</a:t>
            </a:r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248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Limitations of Lamport’s  Clock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a </a:t>
            </a:r>
            <a:r>
              <a:rPr lang="en-US" smtClean="0">
                <a:sym typeface="Wingdings" pitchFamily="2" charset="2"/>
              </a:rPr>
              <a:t> b then T(a) &lt; T(b)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If  T(a) &lt; T(b) then 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If  T(a) = T(b) then </a:t>
            </a:r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422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Mutual Exclusion Algorithm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 resource that can be held by at most one process at a time.</a:t>
            </a:r>
          </a:p>
          <a:p>
            <a:pPr eaLnBrk="1" hangingPunct="1"/>
            <a:r>
              <a:rPr lang="en-US" smtClean="0"/>
              <a:t>Each site issues a request to acquire permission to access the resource.</a:t>
            </a:r>
          </a:p>
          <a:p>
            <a:pPr eaLnBrk="1" hangingPunct="1"/>
            <a:r>
              <a:rPr lang="en-US" smtClean="0"/>
              <a:t>Use Lamport’s clock to define the order in which the resource will be accessed.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258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Mutual Exclusion Algorithm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 req1 and req2 be two request events. </a:t>
            </a:r>
          </a:p>
          <a:p>
            <a:pPr eaLnBrk="1" hangingPunct="1">
              <a:buFontTx/>
              <a:buNone/>
            </a:pPr>
            <a:r>
              <a:rPr lang="en-US" smtClean="0"/>
              <a:t>   If req1 </a:t>
            </a:r>
            <a:r>
              <a:rPr lang="en-US" smtClean="0">
                <a:sym typeface="Wingdings" pitchFamily="2" charset="2"/>
              </a:rPr>
              <a:t> req2 then req1 must be satisfied 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   before req2. Otherwise, the requests are concurrent and can be satisfied in any order.</a:t>
            </a:r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874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site P</a:t>
            </a:r>
            <a:r>
              <a:rPr lang="en-US" baseline="-25000" smtClean="0"/>
              <a:t>i</a:t>
            </a:r>
            <a:r>
              <a:rPr lang="en-US" smtClean="0"/>
              <a:t> maintains a request queue RQ</a:t>
            </a:r>
            <a:r>
              <a:rPr lang="en-US" baseline="-25000" smtClean="0"/>
              <a:t>i</a:t>
            </a:r>
            <a:r>
              <a:rPr lang="en-US" smtClean="0"/>
              <a:t>. </a:t>
            </a:r>
          </a:p>
          <a:p>
            <a:pPr eaLnBrk="1" hangingPunct="1"/>
            <a:r>
              <a:rPr lang="en-US" smtClean="0"/>
              <a:t>RQ</a:t>
            </a:r>
            <a:r>
              <a:rPr lang="en-US" baseline="-25000" smtClean="0"/>
              <a:t>i</a:t>
            </a:r>
            <a:r>
              <a:rPr lang="en-US" smtClean="0"/>
              <a:t> stores requests sorted according to the timestamps.</a:t>
            </a:r>
          </a:p>
          <a:p>
            <a:pPr eaLnBrk="1" hangingPunct="1"/>
            <a:r>
              <a:rPr lang="en-US" smtClean="0"/>
              <a:t>Asynchronous message passing model.</a:t>
            </a:r>
          </a:p>
          <a:p>
            <a:pPr eaLnBrk="1" hangingPunct="1"/>
            <a:r>
              <a:rPr lang="en-US" smtClean="0"/>
              <a:t>FIFO channel. </a:t>
            </a:r>
          </a:p>
          <a:p>
            <a:pPr eaLnBrk="1" hangingPunct="1"/>
            <a:r>
              <a:rPr lang="en-US" smtClean="0"/>
              <a:t>Types of messages: Request, Reply, Release. All messages carry the timestamp.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609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P</a:t>
            </a:r>
            <a:r>
              <a:rPr lang="en-US" baseline="-25000" smtClean="0"/>
              <a:t>i</a:t>
            </a:r>
            <a:r>
              <a:rPr lang="en-US" smtClean="0"/>
              <a:t> wants to enter its CS, it sends Request(ts</a:t>
            </a:r>
            <a:r>
              <a:rPr lang="en-US" baseline="-25000" smtClean="0"/>
              <a:t>i</a:t>
            </a:r>
            <a:r>
              <a:rPr lang="en-US" smtClean="0"/>
              <a:t>,i) message to all sites, where ts</a:t>
            </a:r>
            <a:r>
              <a:rPr lang="en-US" baseline="-25000" smtClean="0"/>
              <a:t>i</a:t>
            </a:r>
            <a:r>
              <a:rPr lang="en-US" smtClean="0"/>
              <a:t> is the timestamp of the request event. It also places the messages in Rq</a:t>
            </a:r>
            <a:r>
              <a:rPr lang="en-US" baseline="-25000" smtClean="0"/>
              <a:t>i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When P</a:t>
            </a:r>
            <a:r>
              <a:rPr lang="en-US" baseline="-25000" smtClean="0"/>
              <a:t>j</a:t>
            </a:r>
            <a:r>
              <a:rPr lang="en-US" smtClean="0"/>
              <a:t> receives Request(ts</a:t>
            </a:r>
            <a:r>
              <a:rPr lang="en-US" baseline="-25000" smtClean="0"/>
              <a:t>i</a:t>
            </a:r>
            <a:r>
              <a:rPr lang="en-US" smtClean="0"/>
              <a:t>,i), it returns a message Reply(ts</a:t>
            </a:r>
            <a:r>
              <a:rPr lang="en-US" baseline="-25000" smtClean="0"/>
              <a:t>j</a:t>
            </a:r>
            <a:r>
              <a:rPr lang="en-US" smtClean="0"/>
              <a:t>,j) and places the request in RQ</a:t>
            </a:r>
            <a:r>
              <a:rPr lang="en-US" baseline="-25000" smtClean="0"/>
              <a:t>j.</a:t>
            </a:r>
            <a:r>
              <a:rPr lang="en-US" smtClean="0"/>
              <a:t>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60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26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can enter its CS if the following conditions hold: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  - P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has received a message with timestamp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    larger than (</a:t>
            </a:r>
            <a:r>
              <a:rPr lang="en-US" sz="2800" dirty="0" err="1" smtClean="0"/>
              <a:t>ts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smtClean="0"/>
              <a:t>,</a:t>
            </a:r>
            <a:r>
              <a:rPr lang="en-US" sz="2800" dirty="0" err="1" smtClean="0"/>
              <a:t>i</a:t>
            </a:r>
            <a:r>
              <a:rPr lang="en-US" sz="2800" dirty="0" smtClean="0"/>
              <a:t>) </a:t>
            </a:r>
            <a:r>
              <a:rPr lang="en-US" sz="2800" dirty="0" smtClean="0"/>
              <a:t>from all sites.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  - P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’s request is at the front of </a:t>
            </a:r>
            <a:r>
              <a:rPr lang="en-US" sz="2800" dirty="0" err="1" smtClean="0"/>
              <a:t>RQ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On exiting CS, P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sends Release message to all sites. On the reception of the release message, the entry is removed from the queue.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871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Vector Clocks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process Pi maintains a clock vector </a:t>
            </a:r>
          </a:p>
          <a:p>
            <a:pPr>
              <a:buFontTx/>
              <a:buNone/>
            </a:pPr>
            <a:r>
              <a:rPr lang="en-US" smtClean="0"/>
              <a:t>   C</a:t>
            </a:r>
            <a:r>
              <a:rPr lang="en-US" baseline="-25000" smtClean="0"/>
              <a:t>i</a:t>
            </a:r>
            <a:r>
              <a:rPr lang="en-US" smtClean="0"/>
              <a:t>[0..N-1].</a:t>
            </a:r>
          </a:p>
          <a:p>
            <a:r>
              <a:rPr lang="en-US" smtClean="0"/>
              <a:t>C</a:t>
            </a:r>
            <a:r>
              <a:rPr lang="en-US" baseline="-25000" smtClean="0"/>
              <a:t>i</a:t>
            </a:r>
            <a:r>
              <a:rPr lang="en-US" smtClean="0"/>
              <a:t>[i] is incremented before assigning the timestamp to an event; </a:t>
            </a:r>
          </a:p>
          <a:p>
            <a:r>
              <a:rPr lang="en-US" smtClean="0"/>
              <a:t>Let a = send(M) at P</a:t>
            </a:r>
            <a:r>
              <a:rPr lang="en-US" baseline="-25000" smtClean="0"/>
              <a:t>i</a:t>
            </a:r>
            <a:r>
              <a:rPr lang="en-US" smtClean="0"/>
              <a:t> and b be the receive of M at P</a:t>
            </a:r>
            <a:r>
              <a:rPr lang="en-US" baseline="-25000" smtClean="0"/>
              <a:t>j</a:t>
            </a:r>
            <a:r>
              <a:rPr lang="en-US" smtClean="0"/>
              <a:t>.  The vector clock is sent along with the message</a:t>
            </a:r>
          </a:p>
        </p:txBody>
      </p:sp>
    </p:spTree>
    <p:extLst>
      <p:ext uri="{BB962C8B-B14F-4D97-AF65-F5344CB8AC3E}">
        <p14:creationId xmlns:p14="http://schemas.microsoft.com/office/powerpoint/2010/main" val="305759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Vector Clocks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On receiving M, P</a:t>
            </a:r>
            <a:r>
              <a:rPr lang="en-US" baseline="-25000" smtClean="0"/>
              <a:t>j</a:t>
            </a:r>
            <a:r>
              <a:rPr lang="en-US" smtClean="0"/>
              <a:t> first increments C</a:t>
            </a:r>
            <a:r>
              <a:rPr lang="en-US" baseline="-25000" smtClean="0"/>
              <a:t>j</a:t>
            </a:r>
            <a:r>
              <a:rPr lang="en-US" smtClean="0"/>
              <a:t>[j] and then updates C</a:t>
            </a:r>
            <a:r>
              <a:rPr lang="en-US" baseline="-25000" smtClean="0"/>
              <a:t>j</a:t>
            </a:r>
            <a:r>
              <a:rPr lang="en-US" smtClean="0"/>
              <a:t> as follows:</a:t>
            </a:r>
          </a:p>
          <a:p>
            <a:pPr>
              <a:buFontTx/>
              <a:buNone/>
            </a:pPr>
            <a:r>
              <a:rPr lang="en-US" smtClean="0"/>
              <a:t>     for all k, C</a:t>
            </a:r>
            <a:r>
              <a:rPr lang="en-US" baseline="-25000" smtClean="0"/>
              <a:t>j</a:t>
            </a:r>
            <a:r>
              <a:rPr lang="en-US" smtClean="0"/>
              <a:t>[k] = max(C</a:t>
            </a:r>
            <a:r>
              <a:rPr lang="en-US" baseline="-25000" smtClean="0"/>
              <a:t>j</a:t>
            </a:r>
            <a:r>
              <a:rPr lang="en-US" smtClean="0"/>
              <a:t>[k], tm[k]), </a:t>
            </a:r>
          </a:p>
          <a:p>
            <a:pPr>
              <a:buFontTx/>
              <a:buNone/>
            </a:pPr>
            <a:r>
              <a:rPr lang="en-US" smtClean="0"/>
              <a:t>      where tm denotes the vector in M.</a:t>
            </a:r>
          </a:p>
          <a:p>
            <a:pPr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944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“Paint on the forehead” problem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Each of you can see other’s forehead but not  your own. </a:t>
            </a:r>
          </a:p>
          <a:p>
            <a:pPr eaLnBrk="1" hangingPunct="1"/>
            <a:r>
              <a:rPr lang="en-US" sz="2000" smtClean="0"/>
              <a:t>I announce “some of you have paint on your forehead”.</a:t>
            </a:r>
          </a:p>
          <a:p>
            <a:pPr eaLnBrk="1" hangingPunct="1"/>
            <a:r>
              <a:rPr lang="en-US" sz="2000" smtClean="0"/>
              <a:t>Rounds will start at 5pm and will last one minute. </a:t>
            </a:r>
          </a:p>
          <a:p>
            <a:pPr eaLnBrk="1" hangingPunct="1"/>
            <a:r>
              <a:rPr lang="en-US" sz="2000" smtClean="0"/>
              <a:t>At the beginning of the round, if you know you have paint on your forehead, send email to everyone, which will reach before the end of the round</a:t>
            </a:r>
          </a:p>
          <a:p>
            <a:pPr eaLnBrk="1" hangingPunct="1"/>
            <a:r>
              <a:rPr lang="en-US" sz="2000" smtClean="0"/>
              <a:t>You all depart to your offices</a:t>
            </a:r>
          </a:p>
        </p:txBody>
      </p:sp>
    </p:spTree>
    <p:extLst>
      <p:ext uri="{BB962C8B-B14F-4D97-AF65-F5344CB8AC3E}">
        <p14:creationId xmlns:p14="http://schemas.microsoft.com/office/powerpoint/2010/main" val="89127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Vector Clocks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Assertion: </a:t>
            </a:r>
          </a:p>
          <a:p>
            <a:pPr>
              <a:buFontTx/>
              <a:buNone/>
            </a:pPr>
            <a:r>
              <a:rPr lang="en-US" smtClean="0"/>
              <a:t>      for all i, for all j, C</a:t>
            </a:r>
            <a:r>
              <a:rPr lang="en-US" baseline="-25000" smtClean="0"/>
              <a:t>i</a:t>
            </a:r>
            <a:r>
              <a:rPr lang="en-US" smtClean="0"/>
              <a:t>[i] &gt;= C</a:t>
            </a:r>
            <a:r>
              <a:rPr lang="en-US" baseline="-25000" smtClean="0"/>
              <a:t>j</a:t>
            </a:r>
            <a:r>
              <a:rPr lang="en-US" smtClean="0"/>
              <a:t>[i].</a:t>
            </a:r>
          </a:p>
          <a:p>
            <a:r>
              <a:rPr lang="en-US" smtClean="0"/>
              <a:t> Comparison of vector clocks</a:t>
            </a:r>
          </a:p>
          <a:p>
            <a:pPr>
              <a:buFontTx/>
              <a:buNone/>
            </a:pPr>
            <a:r>
              <a:rPr lang="en-US" smtClean="0"/>
              <a:t>    Ta = Tb iff  for all i, Ta[i] = T[i]</a:t>
            </a:r>
          </a:p>
          <a:p>
            <a:pPr>
              <a:buFontTx/>
              <a:buNone/>
            </a:pPr>
            <a:r>
              <a:rPr lang="en-US" smtClean="0"/>
              <a:t>    Ta &lt; Tb iff  for all i, Ta[i] &lt;= Tb[i]  and </a:t>
            </a:r>
          </a:p>
          <a:p>
            <a:pPr>
              <a:buFontTx/>
              <a:buNone/>
            </a:pPr>
            <a:r>
              <a:rPr lang="en-US" smtClean="0"/>
              <a:t>                 there exists j such that Ta[j] &lt; Tb[j]</a:t>
            </a:r>
          </a:p>
          <a:p>
            <a:pPr>
              <a:buFontTx/>
              <a:buNone/>
            </a:pPr>
            <a:r>
              <a:rPr lang="en-US" smtClean="0"/>
              <a:t>    Ta || Tb iff  not(Ta &lt; Tb) and not(Tb &lt; Ta)</a:t>
            </a:r>
          </a:p>
        </p:txBody>
      </p:sp>
    </p:spTree>
    <p:extLst>
      <p:ext uri="{BB962C8B-B14F-4D97-AF65-F5344CB8AC3E}">
        <p14:creationId xmlns:p14="http://schemas.microsoft.com/office/powerpoint/2010/main" val="24147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Vector Clocks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smtClean="0">
                <a:sym typeface="Wingdings" pitchFamily="2" charset="2"/>
              </a:rPr>
              <a:t>b iff Ta &lt; Tb</a:t>
            </a:r>
          </a:p>
          <a:p>
            <a:r>
              <a:rPr lang="en-US" smtClean="0"/>
              <a:t>a || b iff  Ta || Tb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410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Broadcast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Message is addressed to all processes in a group. </a:t>
            </a:r>
          </a:p>
          <a:p>
            <a:r>
              <a:rPr lang="en-US" smtClean="0"/>
              <a:t>Several messages may be sent concurrently to processes in a group. </a:t>
            </a:r>
          </a:p>
        </p:txBody>
      </p:sp>
    </p:spTree>
    <p:extLst>
      <p:ext uri="{BB962C8B-B14F-4D97-AF65-F5344CB8AC3E}">
        <p14:creationId xmlns:p14="http://schemas.microsoft.com/office/powerpoint/2010/main" val="154127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Causal ordering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If send(m1) </a:t>
            </a:r>
            <a:r>
              <a:rPr lang="en-US" smtClean="0">
                <a:sym typeface="Wingdings" pitchFamily="2" charset="2"/>
              </a:rPr>
              <a:t> send(m2) then every recipient of both m1 and m2 must receive m1 before m2.</a:t>
            </a:r>
          </a:p>
          <a:p>
            <a:r>
              <a:rPr lang="en-US" smtClean="0">
                <a:sym typeface="Wingdings" pitchFamily="2" charset="2"/>
              </a:rPr>
              <a:t>Point-to-point asynchronous complete network.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3402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Algorithm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Birman, Schiper and Stephenson</a:t>
            </a:r>
          </a:p>
          <a:p>
            <a:r>
              <a:rPr lang="en-US" smtClean="0"/>
              <a:t>All communication is assumed to be broadcast in nature.</a:t>
            </a:r>
          </a:p>
          <a:p>
            <a:r>
              <a:rPr lang="en-US" smtClean="0"/>
              <a:t>Each process P</a:t>
            </a:r>
            <a:r>
              <a:rPr lang="en-US" baseline="-25000" smtClean="0"/>
              <a:t>i </a:t>
            </a:r>
            <a:r>
              <a:rPr lang="en-US" smtClean="0"/>
              <a:t> maintains a vector clock VT</a:t>
            </a:r>
            <a:r>
              <a:rPr lang="en-US" baseline="-25000" smtClean="0"/>
              <a:t>i</a:t>
            </a:r>
            <a:endParaRPr lang="en-US" smtClean="0"/>
          </a:p>
          <a:p>
            <a:r>
              <a:rPr lang="en-US" smtClean="0"/>
              <a:t>VT</a:t>
            </a:r>
            <a:r>
              <a:rPr lang="en-US" baseline="-25000" smtClean="0"/>
              <a:t>i</a:t>
            </a:r>
            <a:r>
              <a:rPr lang="en-US" smtClean="0"/>
              <a:t>[i] = number of messages P</a:t>
            </a:r>
            <a:r>
              <a:rPr lang="en-US" baseline="-25000" smtClean="0"/>
              <a:t>i</a:t>
            </a:r>
            <a:r>
              <a:rPr lang="en-US" smtClean="0"/>
              <a:t> has broadcast so far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946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 broadcast M, increments VT</a:t>
            </a:r>
            <a:r>
              <a:rPr lang="en-US" baseline="-25000" smtClean="0"/>
              <a:t>i</a:t>
            </a:r>
            <a:r>
              <a:rPr lang="en-US" smtClean="0"/>
              <a:t>[i] and assigns the timestamp to M.</a:t>
            </a:r>
          </a:p>
          <a:p>
            <a:r>
              <a:rPr lang="en-US" smtClean="0"/>
              <a:t>On receiving M with timestamp MT from P</a:t>
            </a:r>
            <a:r>
              <a:rPr lang="en-US" baseline="-25000" smtClean="0"/>
              <a:t>i</a:t>
            </a:r>
            <a:r>
              <a:rPr lang="en-US" smtClean="0"/>
              <a:t>, P</a:t>
            </a:r>
            <a:r>
              <a:rPr lang="en-US" baseline="-25000" smtClean="0"/>
              <a:t>j </a:t>
            </a:r>
            <a:r>
              <a:rPr lang="en-US" smtClean="0"/>
              <a:t>delays its delivery until:</a:t>
            </a:r>
          </a:p>
          <a:p>
            <a:pPr>
              <a:buFontTx/>
              <a:buNone/>
            </a:pPr>
            <a:r>
              <a:rPr lang="en-US" smtClean="0"/>
              <a:t>                        VT</a:t>
            </a:r>
            <a:r>
              <a:rPr lang="en-US" baseline="-25000" smtClean="0"/>
              <a:t>j</a:t>
            </a:r>
            <a:r>
              <a:rPr lang="en-US" smtClean="0"/>
              <a:t>[i] = MT[i] - 1</a:t>
            </a:r>
          </a:p>
          <a:p>
            <a:pPr>
              <a:buFontTx/>
              <a:buNone/>
            </a:pPr>
            <a:r>
              <a:rPr lang="en-US" smtClean="0"/>
              <a:t>          for all k != i, VT</a:t>
            </a:r>
            <a:r>
              <a:rPr lang="en-US" baseline="-25000" smtClean="0"/>
              <a:t>j</a:t>
            </a:r>
            <a:r>
              <a:rPr lang="en-US" smtClean="0"/>
              <a:t>[k] &gt;= MT[k]</a:t>
            </a:r>
          </a:p>
        </p:txBody>
      </p:sp>
    </p:spTree>
    <p:extLst>
      <p:ext uri="{BB962C8B-B14F-4D97-AF65-F5344CB8AC3E}">
        <p14:creationId xmlns:p14="http://schemas.microsoft.com/office/powerpoint/2010/main" val="117719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Algorithm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When M is delivered, P</a:t>
            </a:r>
            <a:r>
              <a:rPr lang="en-US" baseline="-25000" smtClean="0"/>
              <a:t>j </a:t>
            </a:r>
            <a:r>
              <a:rPr lang="en-US" smtClean="0"/>
              <a:t>updates VT</a:t>
            </a:r>
            <a:r>
              <a:rPr lang="en-US" baseline="-25000" smtClean="0"/>
              <a:t>j </a:t>
            </a:r>
            <a:r>
              <a:rPr lang="en-US" smtClean="0"/>
              <a:t> as follows:</a:t>
            </a:r>
          </a:p>
          <a:p>
            <a:pPr>
              <a:buFontTx/>
              <a:buNone/>
            </a:pPr>
            <a:r>
              <a:rPr lang="en-US" smtClean="0"/>
              <a:t>        for all k, VT</a:t>
            </a:r>
            <a:r>
              <a:rPr lang="en-US" baseline="-25000" smtClean="0"/>
              <a:t>j</a:t>
            </a:r>
            <a:r>
              <a:rPr lang="en-US" smtClean="0"/>
              <a:t>[k] = max(VT</a:t>
            </a:r>
            <a:r>
              <a:rPr lang="en-US" baseline="-25000" smtClean="0"/>
              <a:t>j</a:t>
            </a:r>
            <a:r>
              <a:rPr lang="en-US" smtClean="0"/>
              <a:t>[k], MT[k])</a:t>
            </a:r>
          </a:p>
        </p:txBody>
      </p:sp>
    </p:spTree>
    <p:extLst>
      <p:ext uri="{BB962C8B-B14F-4D97-AF65-F5344CB8AC3E}">
        <p14:creationId xmlns:p14="http://schemas.microsoft.com/office/powerpoint/2010/main" val="313021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/>
              <a:t>Global State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1"/>
            <a:r>
              <a:rPr lang="en-US"/>
              <a:t>P</a:t>
            </a:r>
            <a:r>
              <a:rPr lang="en-US" baseline="-25000"/>
              <a:t>1</a:t>
            </a:r>
            <a:r>
              <a:rPr lang="en-US"/>
              <a:t>, P</a:t>
            </a:r>
            <a:r>
              <a:rPr lang="en-US" baseline="-25000"/>
              <a:t>2</a:t>
            </a:r>
            <a:r>
              <a:rPr lang="en-US"/>
              <a:t>,…… = set of processes  </a:t>
            </a:r>
          </a:p>
          <a:p>
            <a:pPr lvl="0" hangingPunct="1"/>
            <a:r>
              <a:rPr lang="en-US" i="1"/>
              <a:t>s</a:t>
            </a:r>
            <a:r>
              <a:rPr lang="en-US" i="1" baseline="-25000"/>
              <a:t>i</a:t>
            </a:r>
            <a:r>
              <a:rPr lang="en-US"/>
              <a:t> = state of process P</a:t>
            </a:r>
            <a:r>
              <a:rPr lang="en-US" baseline="-25000"/>
              <a:t>i</a:t>
            </a:r>
            <a:endParaRPr lang="en-US"/>
          </a:p>
        </p:txBody>
      </p:sp>
      <p:pic>
        <p:nvPicPr>
          <p:cNvPr id="4" name="Picture 6" descr="Teg~0051~10688~32000~24256~477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490664" y="3348039"/>
            <a:ext cx="3384551" cy="5000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211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/>
              <a:t>Token-passing example</a:t>
            </a:r>
          </a:p>
        </p:txBody>
      </p:sp>
    </p:spTree>
    <p:extLst>
      <p:ext uri="{BB962C8B-B14F-4D97-AF65-F5344CB8AC3E}">
        <p14:creationId xmlns:p14="http://schemas.microsoft.com/office/powerpoint/2010/main" val="236682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/>
              <a:t>Channel states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1"/>
            <a:r>
              <a:rPr lang="en-US"/>
              <a:t>C</a:t>
            </a:r>
            <a:r>
              <a:rPr lang="en-US" baseline="-25000"/>
              <a:t>j </a:t>
            </a:r>
            <a:r>
              <a:rPr lang="en-US"/>
              <a:t>= sequences of messages sent along a channel excluding the messages already received along the channel.</a:t>
            </a:r>
          </a:p>
        </p:txBody>
      </p:sp>
    </p:spTree>
    <p:extLst>
      <p:ext uri="{BB962C8B-B14F-4D97-AF65-F5344CB8AC3E}">
        <p14:creationId xmlns:p14="http://schemas.microsoft.com/office/powerpoint/2010/main" val="216270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 sz="2000" smtClean="0"/>
              <a:t>Round 1: no email is received</a:t>
            </a:r>
          </a:p>
          <a:p>
            <a:pPr eaLnBrk="1" hangingPunct="1"/>
            <a:r>
              <a:rPr lang="en-US" sz="2000" smtClean="0"/>
              <a:t>Round 2: no email is received</a:t>
            </a:r>
          </a:p>
          <a:p>
            <a:pPr eaLnBrk="1" hangingPunct="1"/>
            <a:r>
              <a:rPr lang="en-US" sz="2000" smtClean="0"/>
              <a:t>Round 3: no email is received</a:t>
            </a:r>
          </a:p>
          <a:p>
            <a:pPr eaLnBrk="1" hangingPunct="1"/>
            <a:r>
              <a:rPr lang="en-US" sz="2000" smtClean="0"/>
              <a:t>Round 4: no email is received</a:t>
            </a:r>
          </a:p>
          <a:p>
            <a:pPr eaLnBrk="1" hangingPunct="1"/>
            <a:r>
              <a:rPr lang="en-US" sz="2000" smtClean="0"/>
              <a:t>Round 5: no email is received</a:t>
            </a:r>
          </a:p>
          <a:p>
            <a:pPr eaLnBrk="1" hangingPunct="1"/>
            <a:r>
              <a:rPr lang="en-US" sz="2000" smtClean="0"/>
              <a:t>Round 6: 6 emails are received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Assumptions: Synchronized clocks, all can reason perfectly, everyone knows that everyone else can reason perfectly</a:t>
            </a:r>
          </a:p>
        </p:txBody>
      </p:sp>
    </p:spTree>
    <p:extLst>
      <p:ext uri="{BB962C8B-B14F-4D97-AF65-F5344CB8AC3E}">
        <p14:creationId xmlns:p14="http://schemas.microsoft.com/office/powerpoint/2010/main" val="35445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/>
              <a:t>Global State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1"/>
            <a:r>
              <a:rPr lang="en-US"/>
              <a:t>A global state GS of a system is a set of process states and the channel states</a:t>
            </a:r>
          </a:p>
          <a:p>
            <a:pPr lvl="0" hangingPunct="1">
              <a:buNone/>
            </a:pPr>
            <a:r>
              <a:rPr lang="en-US"/>
              <a:t>   GS = { s</a:t>
            </a:r>
            <a:r>
              <a:rPr lang="en-US" baseline="-25000"/>
              <a:t>1</a:t>
            </a:r>
            <a:r>
              <a:rPr lang="en-US"/>
              <a:t>,…,s</a:t>
            </a:r>
            <a:r>
              <a:rPr lang="en-US" baseline="-25000"/>
              <a:t>n</a:t>
            </a:r>
            <a:r>
              <a:rPr lang="en-US"/>
              <a:t>, C</a:t>
            </a:r>
            <a:r>
              <a:rPr lang="en-US" baseline="-25000"/>
              <a:t>1</a:t>
            </a:r>
            <a:r>
              <a:rPr lang="en-US"/>
              <a:t>,…,C</a:t>
            </a:r>
            <a:r>
              <a:rPr lang="en-US" baseline="-25000"/>
              <a:t>m</a:t>
            </a:r>
            <a:r>
              <a:rPr lang="en-US"/>
              <a:t> }</a:t>
            </a:r>
          </a:p>
          <a:p>
            <a:pPr lvl="0" hangingPunct="1">
              <a:buNone/>
            </a:pPr>
            <a:endParaRPr lang="en-US"/>
          </a:p>
          <a:p>
            <a:pPr lvl="0" hangingPunct="1"/>
            <a:r>
              <a:rPr lang="en-US"/>
              <a:t>A global state is consistent if there does not exist an inconsistent message</a:t>
            </a:r>
          </a:p>
        </p:txBody>
      </p:sp>
    </p:spTree>
    <p:extLst>
      <p:ext uri="{BB962C8B-B14F-4D97-AF65-F5344CB8AC3E}">
        <p14:creationId xmlns:p14="http://schemas.microsoft.com/office/powerpoint/2010/main" val="106139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/>
              <a:t>Inconsistent messages</a:t>
            </a:r>
          </a:p>
        </p:txBody>
      </p:sp>
    </p:spTree>
    <p:extLst>
      <p:ext uri="{BB962C8B-B14F-4D97-AF65-F5344CB8AC3E}">
        <p14:creationId xmlns:p14="http://schemas.microsoft.com/office/powerpoint/2010/main" val="415546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/>
              <a:t>Algorithm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1"/>
            <a:r>
              <a:rPr lang="en-US"/>
              <a:t>Chandy-Lamport’s algorithm</a:t>
            </a:r>
          </a:p>
          <a:p>
            <a:pPr lvl="0" hangingPunct="1"/>
            <a:r>
              <a:rPr lang="en-US"/>
              <a:t>There exists a basic distributed computation whose state is being recorded.</a:t>
            </a:r>
          </a:p>
          <a:p>
            <a:pPr lvl="0" hangingPunct="1"/>
            <a:r>
              <a:rPr lang="en-US"/>
              <a:t>Communication is assumed to be FIFO</a:t>
            </a:r>
          </a:p>
          <a:p>
            <a:pPr lvl="0" hangingPunct="1"/>
            <a:r>
              <a:rPr lang="en-US"/>
              <a:t>Point-to-point network, asynchronous</a:t>
            </a:r>
          </a:p>
          <a:p>
            <a:pPr lvl="0" hangingPunct="1"/>
            <a:r>
              <a:rPr lang="en-US"/>
              <a:t>Global state = snapshot of the computation</a:t>
            </a:r>
          </a:p>
          <a:p>
            <a:pPr lvl="0" hangingPunct="1"/>
            <a:r>
              <a:rPr lang="en-US"/>
              <a:t>Reliable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5971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/>
              <a:t>Algorithm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1"/>
            <a:r>
              <a:rPr lang="en-US"/>
              <a:t>Single initiator</a:t>
            </a:r>
          </a:p>
          <a:p>
            <a:pPr lvl="0" hangingPunct="1"/>
            <a:r>
              <a:rPr lang="en-US"/>
              <a:t>A </a:t>
            </a:r>
            <a:r>
              <a:rPr lang="en-US" i="1"/>
              <a:t>marker</a:t>
            </a:r>
            <a:r>
              <a:rPr lang="en-US"/>
              <a:t> message is used</a:t>
            </a:r>
          </a:p>
          <a:p>
            <a:pPr lvl="0" hangingPunct="1"/>
            <a:r>
              <a:rPr lang="en-US"/>
              <a:t>Marker sending rule:</a:t>
            </a:r>
          </a:p>
          <a:p>
            <a:pPr lvl="0" hangingPunct="1">
              <a:buNone/>
            </a:pPr>
            <a:r>
              <a:rPr lang="en-US"/>
              <a:t>    P</a:t>
            </a:r>
            <a:r>
              <a:rPr lang="en-US" baseline="-25000"/>
              <a:t>i</a:t>
            </a:r>
            <a:r>
              <a:rPr lang="en-US"/>
              <a:t>  records its state</a:t>
            </a:r>
          </a:p>
          <a:p>
            <a:pPr lvl="0" hangingPunct="1">
              <a:buNone/>
            </a:pPr>
            <a:r>
              <a:rPr lang="en-US"/>
              <a:t>    For each outgoing channel C, P</a:t>
            </a:r>
            <a:r>
              <a:rPr lang="en-US" baseline="-25000"/>
              <a:t>i</a:t>
            </a:r>
            <a:r>
              <a:rPr lang="en-US"/>
              <a:t> sends a marker along C. No computation message is sent between recording the state and sending of the marker message.</a:t>
            </a:r>
          </a:p>
        </p:txBody>
      </p:sp>
      <p:pic>
        <p:nvPicPr>
          <p:cNvPr id="4" name="Picture 16" descr="Teg~0050~55808~21845~256~17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786692" y="2286000"/>
            <a:ext cx="36511" cy="174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Ink 7"/>
          <p:cNvSpPr/>
          <p:nvPr/>
        </p:nvSpPr>
        <p:spPr>
          <a:xfrm>
            <a:off x="5629275" y="4840284"/>
            <a:ext cx="190496" cy="1904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27"/>
              <a:gd name="f7" fmla="val 55"/>
              <a:gd name="f8" fmla="val 37"/>
              <a:gd name="f9" fmla="val 18"/>
              <a:gd name="f10" fmla="val 7"/>
              <a:gd name="f11" fmla="val 21"/>
              <a:gd name="f12" fmla="val 25"/>
              <a:gd name="f13" fmla="val 33"/>
              <a:gd name="f14" fmla="val 36"/>
              <a:gd name="f15" fmla="val 147"/>
              <a:gd name="f16" fmla="val 46"/>
              <a:gd name="f17" fmla="val 240"/>
              <a:gd name="f18" fmla="val 32"/>
              <a:gd name="f19" fmla="val 327"/>
              <a:gd name="f20" fmla="val 389"/>
              <a:gd name="f21" fmla="val 8"/>
              <a:gd name="f22" fmla="val 462"/>
              <a:gd name="f23" fmla="val 526"/>
              <a:gd name="f24" fmla="val 503"/>
              <a:gd name="f25" fmla="val 26"/>
              <a:gd name="f26" fmla="val 499"/>
              <a:gd name="f27" fmla="val 34"/>
              <a:gd name="f28" fmla="val 472"/>
              <a:gd name="f29" fmla="val 54"/>
              <a:gd name="f30" fmla="+- 0 0 -90"/>
              <a:gd name="f31" fmla="*/ f3 1 527"/>
              <a:gd name="f32" fmla="*/ f4 1 55"/>
              <a:gd name="f33" fmla="val f5"/>
              <a:gd name="f34" fmla="val f6"/>
              <a:gd name="f35" fmla="val f7"/>
              <a:gd name="f36" fmla="*/ f30 f0 1"/>
              <a:gd name="f37" fmla="+- f35 0 f33"/>
              <a:gd name="f38" fmla="+- f34 0 f33"/>
              <a:gd name="f39" fmla="*/ f36 1 f2"/>
              <a:gd name="f40" fmla="*/ f38 1 527"/>
              <a:gd name="f41" fmla="*/ f37 1 55"/>
              <a:gd name="f42" fmla="+- f39 0 f1"/>
              <a:gd name="f43" fmla="*/ 55 1 f40"/>
              <a:gd name="f44" fmla="*/ 0 1 f41"/>
              <a:gd name="f45" fmla="*/ 0 1 f40"/>
              <a:gd name="f46" fmla="*/ 36 1 f41"/>
              <a:gd name="f47" fmla="*/ 327 1 f40"/>
              <a:gd name="f48" fmla="*/ 18 1 f41"/>
              <a:gd name="f49" fmla="*/ 526 1 f40"/>
              <a:gd name="f50" fmla="*/ 472 1 f40"/>
              <a:gd name="f51" fmla="*/ 54 1 f41"/>
              <a:gd name="f52" fmla="*/ f34 1 f40"/>
              <a:gd name="f53" fmla="*/ f35 1 f41"/>
              <a:gd name="f54" fmla="*/ f45 f31 1"/>
              <a:gd name="f55" fmla="*/ f52 f31 1"/>
              <a:gd name="f56" fmla="*/ f53 f32 1"/>
              <a:gd name="f57" fmla="*/ f44 f32 1"/>
              <a:gd name="f58" fmla="*/ f43 f31 1"/>
              <a:gd name="f59" fmla="*/ f46 f32 1"/>
              <a:gd name="f60" fmla="*/ f47 f31 1"/>
              <a:gd name="f61" fmla="*/ f48 f32 1"/>
              <a:gd name="f62" fmla="*/ f49 f31 1"/>
              <a:gd name="f63" fmla="*/ f50 f31 1"/>
              <a:gd name="f64" fmla="*/ f51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58" y="f57"/>
              </a:cxn>
              <a:cxn ang="f42">
                <a:pos x="f54" y="f57"/>
              </a:cxn>
              <a:cxn ang="f42">
                <a:pos x="f58" y="f59"/>
              </a:cxn>
              <a:cxn ang="f42">
                <a:pos x="f60" y="f61"/>
              </a:cxn>
              <a:cxn ang="f42">
                <a:pos x="f62" y="f61"/>
              </a:cxn>
              <a:cxn ang="f42">
                <a:pos x="f63" y="f64"/>
              </a:cxn>
            </a:cxnLst>
            <a:rect l="f54" t="f57" r="f55" b="f56"/>
            <a:pathLst>
              <a:path w="527" h="55">
                <a:moveTo>
                  <a:pt x="f7" y="f5"/>
                </a:moveTo>
                <a:cubicBezTo>
                  <a:pt x="f8" y="f5"/>
                  <a:pt x="f9" y="f5"/>
                  <a:pt x="f5" y="f5"/>
                </a:cubicBezTo>
                <a:cubicBezTo>
                  <a:pt x="f10" y="f11"/>
                  <a:pt x="f12" y="f13"/>
                  <a:pt x="f7" y="f14"/>
                </a:cubicBezTo>
                <a:cubicBezTo>
                  <a:pt x="f15" y="f16"/>
                  <a:pt x="f17" y="f18"/>
                  <a:pt x="f19" y="f9"/>
                </a:cubicBezTo>
                <a:cubicBezTo>
                  <a:pt x="f20" y="f21"/>
                  <a:pt x="f22" y="f9"/>
                  <a:pt x="f23" y="f9"/>
                </a:cubicBezTo>
                <a:cubicBezTo>
                  <a:pt x="f24" y="f25"/>
                  <a:pt x="f26" y="f27"/>
                  <a:pt x="f28" y="f29"/>
                </a:cubicBezTo>
              </a:path>
            </a:pathLst>
          </a:custGeom>
          <a:noFill/>
          <a:ln w="19046">
            <a:solidFill>
              <a:srgbClr val="FF0000"/>
            </a:solidFill>
            <a:prstDash val="solid"/>
            <a:round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3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2463840" y="1503720"/>
              <a:ext cx="1758600" cy="25041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55200" y="1497960"/>
                <a:ext cx="1772640" cy="251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015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/>
              <a:t>Algorithm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1">
              <a:lnSpc>
                <a:spcPct val="80000"/>
              </a:lnSpc>
              <a:spcBef>
                <a:spcPts val="700"/>
              </a:spcBef>
            </a:pPr>
            <a:r>
              <a:rPr lang="en-US" sz="2800"/>
              <a:t>Marker receiving rule: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/>
              <a:t>   - On receiving a marker along channel C: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/>
              <a:t>       if P</a:t>
            </a:r>
            <a:r>
              <a:rPr lang="en-US" sz="2800" baseline="-25000"/>
              <a:t>j</a:t>
            </a:r>
            <a:r>
              <a:rPr lang="en-US" sz="2800"/>
              <a:t> has not recorded its state then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/>
              <a:t>          record the state;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/>
              <a:t>          recording state of incoming channel as empty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/>
              <a:t>         follow marker sending rule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/>
              <a:t>      else record the state of C as the sequence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/>
              <a:t>             of messages received along C after j has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/>
              <a:t>              recorded its state.</a:t>
            </a:r>
          </a:p>
        </p:txBody>
      </p:sp>
    </p:spTree>
    <p:extLst>
      <p:ext uri="{BB962C8B-B14F-4D97-AF65-F5344CB8AC3E}">
        <p14:creationId xmlns:p14="http://schemas.microsoft.com/office/powerpoint/2010/main" val="146675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/>
              <a:t>Algorithm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1"/>
            <a:r>
              <a:rPr lang="en-US"/>
              <a:t>A marker divides the messages into those    that are included in the state and those that   are logically after the state.</a:t>
            </a:r>
          </a:p>
          <a:p>
            <a:pPr lvl="0" hangingPunct="1"/>
            <a:r>
              <a:rPr lang="en-US"/>
              <a:t>The algorithm can be initiated by any number of processes concurrently</a:t>
            </a:r>
          </a:p>
        </p:txBody>
      </p:sp>
    </p:spTree>
    <p:extLst>
      <p:ext uri="{BB962C8B-B14F-4D97-AF65-F5344CB8AC3E}">
        <p14:creationId xmlns:p14="http://schemas.microsoft.com/office/powerpoint/2010/main" val="171881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smtClean="0">
                <a:latin typeface="Times New Roman" pitchFamily="18" charset="0"/>
              </a:rPr>
              <a:t>Stable predicate</a:t>
            </a:r>
          </a:p>
        </p:txBody>
      </p:sp>
      <p:sp>
        <p:nvSpPr>
          <p:cNvPr id="1945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/>
            <a:r>
              <a:rPr smtClean="0">
                <a:latin typeface="Times New Roman" pitchFamily="18" charset="0"/>
              </a:rPr>
              <a:t>A predicate </a:t>
            </a:r>
            <a:r>
              <a:rPr i="1" smtClean="0">
                <a:latin typeface="Times New Roman" pitchFamily="18" charset="0"/>
              </a:rPr>
              <a:t>A</a:t>
            </a:r>
            <a:r>
              <a:rPr smtClean="0">
                <a:latin typeface="Times New Roman" pitchFamily="18" charset="0"/>
              </a:rPr>
              <a:t> is </a:t>
            </a:r>
            <a:r>
              <a:rPr i="1" smtClean="0">
                <a:latin typeface="Times New Roman" pitchFamily="18" charset="0"/>
              </a:rPr>
              <a:t>stable</a:t>
            </a:r>
            <a:r>
              <a:rPr smtClean="0">
                <a:latin typeface="Times New Roman" pitchFamily="18" charset="0"/>
              </a:rPr>
              <a:t> if once </a:t>
            </a:r>
            <a:r>
              <a:rPr i="1" smtClean="0">
                <a:latin typeface="Times New Roman" pitchFamily="18" charset="0"/>
              </a:rPr>
              <a:t>A</a:t>
            </a:r>
            <a:r>
              <a:rPr smtClean="0">
                <a:latin typeface="Times New Roman" pitchFamily="18" charset="0"/>
              </a:rPr>
              <a:t> becomes true, it remains true.</a:t>
            </a:r>
          </a:p>
          <a:p>
            <a:pPr eaLnBrk="1"/>
            <a:r>
              <a:rPr smtClean="0">
                <a:latin typeface="Times New Roman" pitchFamily="18" charset="0"/>
              </a:rPr>
              <a:t>A recorded global state </a:t>
            </a:r>
            <a:r>
              <a:rPr i="1" smtClean="0">
                <a:latin typeface="Times New Roman" pitchFamily="18" charset="0"/>
              </a:rPr>
              <a:t>could </a:t>
            </a:r>
            <a:r>
              <a:rPr smtClean="0">
                <a:latin typeface="Times New Roman" pitchFamily="18" charset="0"/>
              </a:rPr>
              <a:t>have existed in the past. </a:t>
            </a:r>
          </a:p>
          <a:p>
            <a:pPr eaLnBrk="1"/>
            <a:r>
              <a:rPr smtClean="0">
                <a:latin typeface="Times New Roman" pitchFamily="18" charset="0"/>
              </a:rPr>
              <a:t>If a stable predicate A is true in the recorded state, then it is true in the current state.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808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smtClean="0">
                <a:latin typeface="Times New Roman" pitchFamily="18" charset="0"/>
              </a:rPr>
              <a:t>Termination Detection</a:t>
            </a:r>
          </a:p>
        </p:txBody>
      </p:sp>
      <p:sp>
        <p:nvSpPr>
          <p:cNvPr id="2048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>
              <a:lnSpc>
                <a:spcPct val="90000"/>
              </a:lnSpc>
            </a:pPr>
            <a:r>
              <a:rPr smtClean="0">
                <a:latin typeface="Times New Roman" pitchFamily="18" charset="0"/>
              </a:rPr>
              <a:t>A process may be either </a:t>
            </a:r>
            <a:r>
              <a:rPr i="1" smtClean="0">
                <a:latin typeface="Times New Roman" pitchFamily="18" charset="0"/>
              </a:rPr>
              <a:t>active </a:t>
            </a:r>
            <a:r>
              <a:rPr smtClean="0">
                <a:latin typeface="Times New Roman" pitchFamily="18" charset="0"/>
              </a:rPr>
              <a:t>or </a:t>
            </a:r>
            <a:r>
              <a:rPr i="1" smtClean="0">
                <a:latin typeface="Times New Roman" pitchFamily="18" charset="0"/>
              </a:rPr>
              <a:t>passive</a:t>
            </a:r>
          </a:p>
          <a:p>
            <a:pPr eaLnBrk="1">
              <a:lnSpc>
                <a:spcPct val="90000"/>
              </a:lnSpc>
            </a:pPr>
            <a:r>
              <a:rPr smtClean="0">
                <a:latin typeface="Times New Roman" pitchFamily="18" charset="0"/>
              </a:rPr>
              <a:t>Only active processes may send messages</a:t>
            </a:r>
          </a:p>
          <a:p>
            <a:pPr eaLnBrk="1">
              <a:lnSpc>
                <a:spcPct val="90000"/>
              </a:lnSpc>
            </a:pPr>
            <a:r>
              <a:rPr smtClean="0">
                <a:latin typeface="Times New Roman" pitchFamily="18" charset="0"/>
              </a:rPr>
              <a:t>An active process can become passive at any time</a:t>
            </a:r>
          </a:p>
          <a:p>
            <a:pPr eaLnBrk="1">
              <a:lnSpc>
                <a:spcPct val="90000"/>
              </a:lnSpc>
            </a:pPr>
            <a:r>
              <a:rPr smtClean="0">
                <a:latin typeface="Times New Roman" pitchFamily="18" charset="0"/>
              </a:rPr>
              <a:t>A passive process may become active on receiving a </a:t>
            </a:r>
            <a:r>
              <a:rPr i="1" smtClean="0">
                <a:latin typeface="Times New Roman" pitchFamily="18" charset="0"/>
              </a:rPr>
              <a:t>computation</a:t>
            </a:r>
            <a:r>
              <a:rPr smtClean="0">
                <a:latin typeface="Times New Roman" pitchFamily="18" charset="0"/>
              </a:rPr>
              <a:t> message</a:t>
            </a:r>
          </a:p>
          <a:p>
            <a:pPr eaLnBrk="1">
              <a:lnSpc>
                <a:spcPct val="90000"/>
              </a:lnSpc>
            </a:pPr>
            <a:r>
              <a:rPr smtClean="0">
                <a:latin typeface="Times New Roman" pitchFamily="18" charset="0"/>
              </a:rPr>
              <a:t>Messages sent by the termination detection algorithm are called </a:t>
            </a:r>
            <a:r>
              <a:rPr i="1" smtClean="0">
                <a:latin typeface="Times New Roman" pitchFamily="18" charset="0"/>
              </a:rPr>
              <a:t>control</a:t>
            </a:r>
            <a:r>
              <a:rPr smtClean="0">
                <a:latin typeface="Times New Roman" pitchFamily="18" charset="0"/>
              </a:rPr>
              <a:t> messages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38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Checkpointing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checkpoint is a saved local state of a process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Each process creates a checkpoint periodically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Rollback recovery is performed when a failure occurs.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system is rolled back using the checkpointed states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10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Event Ordering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execution of a process is characterized by a sequence of events</a:t>
            </a:r>
          </a:p>
          <a:p>
            <a:pPr eaLnBrk="1" hangingPunct="1">
              <a:buFontTx/>
              <a:buNone/>
            </a:pPr>
            <a:r>
              <a:rPr lang="en-US" smtClean="0"/>
              <a:t>    (a) internal events</a:t>
            </a:r>
          </a:p>
          <a:p>
            <a:pPr eaLnBrk="1" hangingPunct="1">
              <a:buFontTx/>
              <a:buNone/>
            </a:pPr>
            <a:r>
              <a:rPr lang="en-US" smtClean="0"/>
              <a:t>    (b) send events</a:t>
            </a:r>
          </a:p>
          <a:p>
            <a:pPr eaLnBrk="1" hangingPunct="1">
              <a:buFontTx/>
              <a:buNone/>
            </a:pPr>
            <a:r>
              <a:rPr lang="en-US" smtClean="0"/>
              <a:t>    (c) receive events</a:t>
            </a:r>
          </a:p>
        </p:txBody>
      </p:sp>
    </p:spTree>
    <p:extLst>
      <p:ext uri="{BB962C8B-B14F-4D97-AF65-F5344CB8AC3E}">
        <p14:creationId xmlns:p14="http://schemas.microsoft.com/office/powerpoint/2010/main" val="108717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Unncoordinated Checkpoints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Each process takes checkpoints independently</a:t>
            </a:r>
          </a:p>
          <a:p>
            <a:pPr eaLnBrk="1" hangingPunct="1"/>
            <a:r>
              <a:rPr lang="en-US" smtClean="0"/>
              <a:t>Upon failures, processes must find a consistent state of begin</a:t>
            </a:r>
          </a:p>
          <a:p>
            <a:pPr eaLnBrk="1" hangingPunct="1"/>
            <a:r>
              <a:rPr lang="en-US" smtClean="0"/>
              <a:t>Problem: Domino effect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67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782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Coordinated Checkpoints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Use a global state recording algorithm</a:t>
            </a:r>
          </a:p>
          <a:p>
            <a:pPr eaLnBrk="1" hangingPunct="1"/>
            <a:r>
              <a:rPr lang="en-US" smtClean="0"/>
              <a:t>Ensures that the most recent set of states </a:t>
            </a:r>
          </a:p>
          <a:p>
            <a:pPr eaLnBrk="1" hangingPunct="1">
              <a:buFontTx/>
              <a:buNone/>
            </a:pPr>
            <a:r>
              <a:rPr lang="en-US" smtClean="0"/>
              <a:t>    is consistent.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987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Recovery</a:t>
            </a:r>
          </a:p>
        </p:txBody>
      </p:sp>
      <p:sp>
        <p:nvSpPr>
          <p:cNvPr id="41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Need coordination during recovery.</a:t>
            </a:r>
          </a:p>
          <a:p>
            <a:pPr eaLnBrk="1" hangingPunct="1"/>
            <a:r>
              <a:rPr lang="en-US" smtClean="0"/>
              <a:t>Even if  the most recent states are consistent, coordination is needed.</a:t>
            </a:r>
          </a:p>
          <a:p>
            <a:pPr eaLnBrk="1" hangingPunct="1"/>
            <a:r>
              <a:rPr lang="en-US" smtClean="0"/>
              <a:t>Two phase algorithm is needed.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62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Broadcast over a tree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79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Broadcast in an arbitrary graph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095" name="Ink 4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76538" y="3554413"/>
              <a:ext cx="9525" cy="9525"/>
            </p14:xfrm>
          </p:contentPart>
        </mc:Choice>
        <mc:Fallback>
          <p:pic>
            <p:nvPicPr>
              <p:cNvPr id="2095" name="Ink 4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67013" y="3544888"/>
                <a:ext cx="28575" cy="285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096" name="Ink 5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06863" y="2652713"/>
              <a:ext cx="1587" cy="1587"/>
            </p14:xfrm>
          </p:contentPart>
        </mc:Choice>
        <mc:Fallback>
          <p:pic>
            <p:nvPicPr>
              <p:cNvPr id="2096" name="Ink 5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065601" y="2611451"/>
                <a:ext cx="84111" cy="84111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9740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457200"/>
            <a:ext cx="41148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Initiator: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 </a:t>
            </a:r>
            <a:r>
              <a:rPr lang="en-US" sz="2000" smtClean="0"/>
              <a:t> num_recd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sum = x</a:t>
            </a:r>
            <a:r>
              <a:rPr lang="en-US" sz="2000" baseline="-25000" smtClean="0"/>
              <a:t>init</a:t>
            </a:r>
            <a:r>
              <a:rPr lang="en-US" sz="200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send bcast() to all nbrs;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while (num_recd != num_nbrs)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receive m from j;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if m = ack(y) </a:t>
            </a:r>
            <a:r>
              <a:rPr lang="en-US" sz="2000" smtClean="0">
                <a:sym typeface="Wingdings" pitchFamily="2" charset="2"/>
              </a:rPr>
              <a:t> sum = sum + y;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ym typeface="Wingdings" pitchFamily="2" charset="2"/>
              </a:rPr>
              <a:t>			    num_recd++;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ym typeface="Wingdings" pitchFamily="2" charset="2"/>
              </a:rPr>
              <a:t>	if m == nack()  num_recd++;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if m = bcast() </a:t>
            </a:r>
            <a:r>
              <a:rPr lang="en-US" sz="2000" smtClean="0">
                <a:sym typeface="Wingdings" pitchFamily="2" charset="2"/>
              </a:rPr>
              <a:t>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ym typeface="Wingdings" pitchFamily="2" charset="2"/>
              </a:rPr>
              <a:t>			send nack() to j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800600" y="457200"/>
            <a:ext cx="4114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dirty="0"/>
              <a:t>Any other site </a:t>
            </a:r>
            <a:r>
              <a:rPr lang="en-US" sz="2800" dirty="0" err="1"/>
              <a:t>i</a:t>
            </a:r>
            <a:r>
              <a:rPr lang="en-US" sz="2800" dirty="0"/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dirty="0"/>
              <a:t> </a:t>
            </a:r>
            <a:r>
              <a:rPr lang="en-US" sz="2000" dirty="0"/>
              <a:t> </a:t>
            </a:r>
            <a:r>
              <a:rPr lang="en-US" sz="2000" dirty="0" err="1"/>
              <a:t>num_recd</a:t>
            </a:r>
            <a:r>
              <a:rPr lang="en-US" sz="2000" dirty="0"/>
              <a:t> = 0;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/>
              <a:t>  receive </a:t>
            </a:r>
            <a:r>
              <a:rPr lang="en-US" sz="2000" dirty="0" err="1"/>
              <a:t>bcast</a:t>
            </a:r>
            <a:r>
              <a:rPr lang="en-US" sz="2000" dirty="0"/>
              <a:t>() from j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/>
              <a:t>		</a:t>
            </a:r>
            <a:r>
              <a:rPr lang="en-US" sz="2000" dirty="0">
                <a:sym typeface="Wingdings" pitchFamily="2" charset="2"/>
              </a:rPr>
              <a:t> parent = j;</a:t>
            </a:r>
          </a:p>
          <a:p>
            <a:pPr marL="1255713" indent="-1255713">
              <a:lnSpc>
                <a:spcPct val="80000"/>
              </a:lnSpc>
              <a:spcBef>
                <a:spcPct val="20000"/>
              </a:spcBef>
              <a:tabLst>
                <a:tab pos="2005013" algn="l"/>
              </a:tabLst>
              <a:defRPr/>
            </a:pPr>
            <a:r>
              <a:rPr lang="en-US" sz="2000">
                <a:sym typeface="Wingdings" pitchFamily="2" charset="2"/>
              </a:rPr>
              <a:t>	send </a:t>
            </a:r>
            <a:r>
              <a:rPr lang="en-US" sz="2000" dirty="0" err="1">
                <a:sym typeface="Wingdings" pitchFamily="2" charset="2"/>
              </a:rPr>
              <a:t>bcast</a:t>
            </a:r>
            <a:r>
              <a:rPr lang="en-US" sz="2000" dirty="0">
                <a:sym typeface="Wingdings" pitchFamily="2" charset="2"/>
              </a:rPr>
              <a:t>() to all </a:t>
            </a:r>
            <a:r>
              <a:rPr lang="en-US" sz="2000" dirty="0" err="1">
                <a:sym typeface="Wingdings" pitchFamily="2" charset="2"/>
              </a:rPr>
              <a:t>nbrs</a:t>
            </a:r>
            <a:r>
              <a:rPr lang="en-US" sz="2000" dirty="0">
                <a:sym typeface="Wingdings" pitchFamily="2" charset="2"/>
              </a:rPr>
              <a:t> except j</a:t>
            </a:r>
            <a:endParaRPr lang="en-US" sz="20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/>
              <a:t>  		     sum = x</a:t>
            </a:r>
            <a:r>
              <a:rPr lang="en-US" sz="2000" baseline="-25000" dirty="0"/>
              <a:t>i</a:t>
            </a:r>
            <a:endParaRPr lang="en-US" sz="20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/>
              <a:t> while (</a:t>
            </a:r>
            <a:r>
              <a:rPr lang="en-US" sz="2000" dirty="0" err="1"/>
              <a:t>num_recd</a:t>
            </a:r>
            <a:r>
              <a:rPr lang="en-US" sz="2000" dirty="0"/>
              <a:t> != </a:t>
            </a:r>
            <a:r>
              <a:rPr lang="en-US" sz="2000" dirty="0" err="1"/>
              <a:t>num_nbrs</a:t>
            </a:r>
            <a:r>
              <a:rPr lang="en-US" sz="2000" dirty="0"/>
              <a:t> - 1)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/>
              <a:t>	receive m from j;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/>
              <a:t>	if m = </a:t>
            </a:r>
            <a:r>
              <a:rPr lang="en-US" sz="2000" dirty="0" err="1"/>
              <a:t>ack</a:t>
            </a:r>
            <a:r>
              <a:rPr lang="en-US" sz="2000" dirty="0"/>
              <a:t>(y) </a:t>
            </a:r>
            <a:r>
              <a:rPr lang="en-US" sz="2000" dirty="0">
                <a:sym typeface="Wingdings" pitchFamily="2" charset="2"/>
              </a:rPr>
              <a:t> sum = sum + y;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>
                <a:sym typeface="Wingdings" pitchFamily="2" charset="2"/>
              </a:rPr>
              <a:t>			    </a:t>
            </a:r>
            <a:r>
              <a:rPr lang="en-US" sz="2000" dirty="0" err="1">
                <a:sym typeface="Wingdings" pitchFamily="2" charset="2"/>
              </a:rPr>
              <a:t>num_recd</a:t>
            </a:r>
            <a:r>
              <a:rPr lang="en-US" sz="2000" dirty="0">
                <a:sym typeface="Wingdings" pitchFamily="2" charset="2"/>
              </a:rPr>
              <a:t>++;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>
                <a:sym typeface="Wingdings" pitchFamily="2" charset="2"/>
              </a:rPr>
              <a:t>	if m == </a:t>
            </a:r>
            <a:r>
              <a:rPr lang="en-US" sz="2000" dirty="0" err="1">
                <a:sym typeface="Wingdings" pitchFamily="2" charset="2"/>
              </a:rPr>
              <a:t>nack</a:t>
            </a:r>
            <a:r>
              <a:rPr lang="en-US" sz="2000" dirty="0">
                <a:sym typeface="Wingdings" pitchFamily="2" charset="2"/>
              </a:rPr>
              <a:t>()  </a:t>
            </a:r>
            <a:r>
              <a:rPr lang="en-US" sz="2000" dirty="0" err="1">
                <a:sym typeface="Wingdings" pitchFamily="2" charset="2"/>
              </a:rPr>
              <a:t>num_recd</a:t>
            </a:r>
            <a:r>
              <a:rPr lang="en-US" sz="2000" dirty="0">
                <a:sym typeface="Wingdings" pitchFamily="2" charset="2"/>
              </a:rPr>
              <a:t>++;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/>
              <a:t>	if m = </a:t>
            </a:r>
            <a:r>
              <a:rPr lang="en-US" sz="2000" dirty="0" err="1"/>
              <a:t>bcast</a:t>
            </a:r>
            <a:r>
              <a:rPr lang="en-US" sz="2000" dirty="0"/>
              <a:t>() </a:t>
            </a:r>
            <a:r>
              <a:rPr lang="en-US" sz="2000" dirty="0">
                <a:sym typeface="Wingdings" pitchFamily="2" charset="2"/>
              </a:rPr>
              <a:t>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>
                <a:sym typeface="Wingdings" pitchFamily="2" charset="2"/>
              </a:rPr>
              <a:t>			send </a:t>
            </a:r>
            <a:r>
              <a:rPr lang="en-US" sz="2000" dirty="0" err="1">
                <a:sym typeface="Wingdings" pitchFamily="2" charset="2"/>
              </a:rPr>
              <a:t>nack</a:t>
            </a:r>
            <a:r>
              <a:rPr lang="en-US" sz="2000" dirty="0">
                <a:sym typeface="Wingdings" pitchFamily="2" charset="2"/>
              </a:rPr>
              <a:t>() to j</a:t>
            </a:r>
            <a:endParaRPr lang="en-US" sz="20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/>
              <a:t>  end while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dirty="0"/>
              <a:t>  send </a:t>
            </a:r>
            <a:r>
              <a:rPr lang="en-US" sz="2000" dirty="0" err="1"/>
              <a:t>ack</a:t>
            </a:r>
            <a:r>
              <a:rPr lang="en-US" sz="2000" dirty="0"/>
              <a:t>(sum) to parent;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545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Pulse based algorithm</a:t>
            </a:r>
          </a:p>
        </p:txBody>
      </p:sp>
      <p:sp>
        <p:nvSpPr>
          <p:cNvPr id="41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Knowledge of network diameter needed.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788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Depth First Search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72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57200"/>
            <a:ext cx="3657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Initiator: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</a:t>
            </a:r>
            <a:r>
              <a:rPr lang="en-US" sz="2000" smtClean="0"/>
              <a:t>not_visited = neighbor list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select j from not_visited;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remove j from not_visited;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send visit() to j;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:</a:t>
            </a:r>
          </a:p>
        </p:txBody>
      </p:sp>
      <p:sp>
        <p:nvSpPr>
          <p:cNvPr id="615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533400"/>
            <a:ext cx="38100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Any other site 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- receive visit() from 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visited</a:t>
            </a:r>
            <a:r>
              <a:rPr lang="en-US" sz="2000" baseline="-25000" smtClean="0"/>
              <a:t>i </a:t>
            </a:r>
            <a:r>
              <a:rPr lang="en-US" sz="2000" smtClean="0"/>
              <a:t>= true; parent = k;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L: if (not_visited != {})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select j from not_visited;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remove j from not_visited;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send visit() to j;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else send backtrack() to parent;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000" smtClean="0"/>
              <a:t>receive visit() from 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   remove k from not_visited;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   send ack() to k;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000" smtClean="0"/>
              <a:t>Receive backtrack() or ack()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   go to L: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14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12925" y="2054225"/>
              <a:ext cx="9525" cy="1588"/>
            </p14:xfrm>
          </p:contentPart>
        </mc:Choice>
        <mc:Fallback>
          <p:pic>
            <p:nvPicPr>
              <p:cNvPr id="614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03400" y="2012937"/>
                <a:ext cx="28575" cy="84164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328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Happened Before Relation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 a and b be events</a:t>
            </a:r>
          </a:p>
          <a:p>
            <a:pPr eaLnBrk="1" hangingPunct="1">
              <a:buFontTx/>
              <a:buNone/>
            </a:pPr>
            <a:r>
              <a:rPr lang="en-US" smtClean="0"/>
              <a:t> - If a and b are events in the same process and a occurred before b then  a </a:t>
            </a:r>
            <a:r>
              <a:rPr lang="en-US" smtClean="0">
                <a:sym typeface="Wingdings" pitchFamily="2" charset="2"/>
              </a:rPr>
              <a:t> b</a:t>
            </a:r>
            <a:endParaRPr lang="en-US" smtClean="0"/>
          </a:p>
        </p:txBody>
      </p: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685800" y="3886200"/>
            <a:ext cx="845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 baseline="0"/>
              <a:t> If a is an event of sending a message M in one  </a:t>
            </a:r>
          </a:p>
        </p:txBody>
      </p:sp>
      <p:sp>
        <p:nvSpPr>
          <p:cNvPr id="13317" name="Text Box 12"/>
          <p:cNvSpPr txBox="1">
            <a:spLocks noChangeArrowheads="1"/>
          </p:cNvSpPr>
          <p:nvPr/>
        </p:nvSpPr>
        <p:spPr bwMode="auto">
          <a:xfrm>
            <a:off x="990600" y="4343400"/>
            <a:ext cx="731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aseline="0"/>
              <a:t>process and b is the event of receiving M in another process, then a </a:t>
            </a:r>
            <a:r>
              <a:rPr lang="en-US" sz="3200" baseline="0">
                <a:sym typeface="Wingdings" pitchFamily="2" charset="2"/>
              </a:rPr>
              <a:t> b</a:t>
            </a:r>
            <a:endParaRPr lang="en-US" sz="3200" baseline="0"/>
          </a:p>
        </p:txBody>
      </p:sp>
      <p:sp>
        <p:nvSpPr>
          <p:cNvPr id="13318" name="Text Box 28"/>
          <p:cNvSpPr txBox="1">
            <a:spLocks noChangeArrowheads="1"/>
          </p:cNvSpPr>
          <p:nvPr/>
        </p:nvSpPr>
        <p:spPr bwMode="auto">
          <a:xfrm>
            <a:off x="685800" y="5334000"/>
            <a:ext cx="723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aseline="0"/>
              <a:t>-  if  a </a:t>
            </a:r>
            <a:r>
              <a:rPr lang="en-US" sz="2800" baseline="0">
                <a:sym typeface="Wingdings" pitchFamily="2" charset="2"/>
              </a:rPr>
              <a:t> b and b  c then a  c</a:t>
            </a:r>
            <a:endParaRPr lang="en-US" sz="2800" baseline="0"/>
          </a:p>
        </p:txBody>
      </p:sp>
    </p:spTree>
    <p:extLst>
      <p:ext uri="{BB962C8B-B14F-4D97-AF65-F5344CB8AC3E}">
        <p14:creationId xmlns:p14="http://schemas.microsoft.com/office/powerpoint/2010/main" val="178678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 First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39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Happened Before Relation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 </a:t>
            </a:r>
            <a:r>
              <a:rPr lang="en-US" smtClean="0">
                <a:sym typeface="Wingdings" pitchFamily="2" charset="2"/>
              </a:rPr>
              <a:t> defines an irreflexive, transitive relation among the events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Irreflexsive: for all a, not (a  a)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Transitive: for a, b and c, 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            a  b and b  c then a  c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 Antisymmetric: for all a and b, 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          a  b implies not (b  a)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562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Causality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Event a </a:t>
            </a:r>
            <a:r>
              <a:rPr lang="en-US" i="1" smtClean="0"/>
              <a:t>causally affects </a:t>
            </a:r>
            <a:r>
              <a:rPr lang="en-US" smtClean="0"/>
              <a:t>b if a </a:t>
            </a:r>
            <a:r>
              <a:rPr lang="en-US" smtClean="0">
                <a:sym typeface="Wingdings" pitchFamily="2" charset="2"/>
              </a:rPr>
              <a:t> b.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Two events a and b are </a:t>
            </a:r>
            <a:r>
              <a:rPr lang="en-US" i="1" smtClean="0">
                <a:sym typeface="Wingdings" pitchFamily="2" charset="2"/>
              </a:rPr>
              <a:t>concurrent</a:t>
            </a:r>
            <a:r>
              <a:rPr lang="en-US" smtClean="0">
                <a:sym typeface="Wingdings" pitchFamily="2" charset="2"/>
              </a:rPr>
              <a:t> (||) if </a:t>
            </a:r>
          </a:p>
          <a:p>
            <a:pPr eaLnBrk="1" hangingPunct="1">
              <a:buFontTx/>
              <a:buNone/>
            </a:pPr>
            <a:r>
              <a:rPr lang="en-US" i="1" smtClean="0"/>
              <a:t>    </a:t>
            </a:r>
            <a:r>
              <a:rPr lang="en-US" smtClean="0"/>
              <a:t>not (a </a:t>
            </a:r>
            <a:r>
              <a:rPr lang="en-US" smtClean="0">
                <a:sym typeface="Wingdings" pitchFamily="2" charset="2"/>
              </a:rPr>
              <a:t> b) and not (b  a).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  An event </a:t>
            </a:r>
            <a:r>
              <a:rPr lang="en-US" b="1" i="1" smtClean="0">
                <a:sym typeface="Wingdings" pitchFamily="2" charset="2"/>
              </a:rPr>
              <a:t>a </a:t>
            </a:r>
            <a:r>
              <a:rPr lang="en-US" smtClean="0">
                <a:sym typeface="Wingdings" pitchFamily="2" charset="2"/>
              </a:rPr>
              <a:t>can influence another event </a:t>
            </a:r>
            <a:r>
              <a:rPr lang="en-US" b="1" i="1" smtClean="0">
                <a:sym typeface="Wingdings" pitchFamily="2" charset="2"/>
              </a:rPr>
              <a:t>b</a:t>
            </a:r>
            <a:r>
              <a:rPr lang="en-US" smtClean="0">
                <a:sym typeface="Wingdings" pitchFamily="2" charset="2"/>
              </a:rPr>
              <a:t> only if </a:t>
            </a:r>
            <a:r>
              <a:rPr lang="en-US" b="1" i="1" smtClean="0">
                <a:sym typeface="Wingdings" pitchFamily="2" charset="2"/>
              </a:rPr>
              <a:t>a</a:t>
            </a:r>
            <a:r>
              <a:rPr lang="en-US" smtClean="0">
                <a:sym typeface="Wingdings" pitchFamily="2" charset="2"/>
              </a:rPr>
              <a:t> causally precedes </a:t>
            </a:r>
            <a:r>
              <a:rPr lang="en-US" b="1" i="1" smtClean="0">
                <a:sym typeface="Wingdings" pitchFamily="2" charset="2"/>
              </a:rPr>
              <a:t>b</a:t>
            </a:r>
            <a:r>
              <a:rPr lang="en-US" smtClean="0">
                <a:sym typeface="Wingdings" pitchFamily="2" charset="2"/>
              </a:rPr>
              <a:t>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800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Detecting Event ordering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Lamport’s Logical Clocks</a:t>
            </a:r>
          </a:p>
          <a:p>
            <a:pPr eaLnBrk="1" hangingPunct="1">
              <a:buFontTx/>
              <a:buNone/>
            </a:pPr>
            <a:r>
              <a:rPr lang="en-US" smtClean="0"/>
              <a:t>  - Each process P</a:t>
            </a:r>
            <a:r>
              <a:rPr lang="en-US" baseline="-25000" smtClean="0"/>
              <a:t>i</a:t>
            </a:r>
            <a:r>
              <a:rPr lang="en-US" smtClean="0"/>
              <a:t> has a clock C</a:t>
            </a:r>
            <a:r>
              <a:rPr lang="en-US" baseline="-25000" smtClean="0"/>
              <a:t>i</a:t>
            </a:r>
            <a:r>
              <a:rPr lang="en-US" smtClean="0"/>
              <a:t>.</a:t>
            </a:r>
          </a:p>
          <a:p>
            <a:pPr eaLnBrk="1" hangingPunct="1">
              <a:buFontTx/>
              <a:buNone/>
            </a:pPr>
            <a:r>
              <a:rPr lang="en-US" smtClean="0"/>
              <a:t>  - Each event e at P</a:t>
            </a:r>
            <a:r>
              <a:rPr lang="en-US" baseline="-25000" smtClean="0"/>
              <a:t>i</a:t>
            </a:r>
            <a:r>
              <a:rPr lang="en-US" smtClean="0"/>
              <a:t> is assigned a clock value</a:t>
            </a:r>
          </a:p>
          <a:p>
            <a:pPr eaLnBrk="1" hangingPunct="1">
              <a:buFontTx/>
              <a:buNone/>
            </a:pPr>
            <a:r>
              <a:rPr lang="en-US" smtClean="0"/>
              <a:t>     T(e): timestamp of e</a:t>
            </a:r>
          </a:p>
          <a:p>
            <a:pPr eaLnBrk="1" hangingPunct="1">
              <a:buFontTx/>
              <a:buNone/>
            </a:pPr>
            <a:r>
              <a:rPr lang="en-US" smtClean="0"/>
              <a:t>  - Clock condition: </a:t>
            </a:r>
          </a:p>
          <a:p>
            <a:pPr eaLnBrk="1" hangingPunct="1">
              <a:buFontTx/>
              <a:buNone/>
            </a:pPr>
            <a:r>
              <a:rPr lang="en-US" smtClean="0"/>
              <a:t>        If e1 </a:t>
            </a:r>
            <a:r>
              <a:rPr lang="en-US" smtClean="0">
                <a:sym typeface="Wingdings" pitchFamily="2" charset="2"/>
              </a:rPr>
              <a:t> e2 then T(e1) &lt; T(e2) 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932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 of Clocks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Each processor P</a:t>
            </a:r>
            <a:r>
              <a:rPr lang="en-US" sz="2800" baseline="-25000" smtClean="0"/>
              <a:t>i</a:t>
            </a:r>
            <a:r>
              <a:rPr lang="en-US" sz="2800" smtClean="0"/>
              <a:t> increments C</a:t>
            </a:r>
            <a:r>
              <a:rPr lang="en-US" sz="2800" baseline="-25000" smtClean="0"/>
              <a:t>i</a:t>
            </a:r>
            <a:r>
              <a:rPr lang="en-US" sz="2800" smtClean="0"/>
              <a:t> between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two successive events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If  a = send(m) at then P</a:t>
            </a:r>
            <a:r>
              <a:rPr lang="en-US" sz="2800" baseline="-25000" smtClean="0"/>
              <a:t>i</a:t>
            </a:r>
            <a:r>
              <a:rPr lang="en-US" sz="2800" smtClean="0"/>
              <a:t> assigns a timestamp T(m) = T(a) to m and this timestamp is sent along with the message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On receiving m, P</a:t>
            </a:r>
            <a:r>
              <a:rPr lang="en-US" sz="2800" baseline="-25000" smtClean="0"/>
              <a:t>j</a:t>
            </a:r>
            <a:r>
              <a:rPr lang="en-US" sz="2800" smtClean="0"/>
              <a:t> does the following: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C</a:t>
            </a:r>
            <a:r>
              <a:rPr lang="en-US" sz="2800" baseline="-25000" smtClean="0"/>
              <a:t>j</a:t>
            </a:r>
            <a:r>
              <a:rPr lang="en-US" sz="2800" smtClean="0"/>
              <a:t> = max( T(m) + 1, C</a:t>
            </a:r>
            <a:r>
              <a:rPr lang="en-US" sz="2800" baseline="-25000" smtClean="0"/>
              <a:t>j</a:t>
            </a:r>
            <a:r>
              <a:rPr lang="en-US" sz="280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934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17"/>
  <p:tag name="LFXCI" val="0"/>
  <p:tag name="SWI" val="52"/>
  <p:tag name="CVB" val="52"/>
  <p:tag name="NBP" val="1"/>
  <p:tag name="SPT" val="TRUE"/>
  <p:tag name="SVT" val="TRUE"/>
  <p:tag name="CII" val="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2"/>
  <p:tag name="NBP" val="1"/>
  <p:tag name="CVB" val="12"/>
  <p:tag name="SPT" val="FALSE"/>
  <p:tag name="BSN" val="12"/>
  <p:tag name="LFXCI" val="0"/>
  <p:tag name="SVT" val="TRUE"/>
  <p:tag name="CII" val="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3"/>
  <p:tag name="NBP" val="1"/>
  <p:tag name="CVB" val="13"/>
  <p:tag name="SPT" val="FALSE"/>
  <p:tag name="BSN" val="13"/>
  <p:tag name="LFXCI" val="0"/>
  <p:tag name="SVT" val="TRUE"/>
  <p:tag name="CII" val="1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4"/>
  <p:tag name="NBP" val="1"/>
  <p:tag name="CVB" val="14"/>
  <p:tag name="SPT" val="FALSE"/>
  <p:tag name="BSN" val="14"/>
  <p:tag name="LFXCI" val="0"/>
  <p:tag name="SVT" val="TRUE"/>
  <p:tag name="CII" val="1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2"/>
  <p:tag name="CVB" val="42"/>
  <p:tag name="NBP" val="1"/>
  <p:tag name="SPT" val="TRUE"/>
  <p:tag name="BSN" val="42"/>
  <p:tag name="LFXCI" val="1"/>
  <p:tag name="SVT" val="TRUE"/>
  <p:tag name="CII" val="4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8"/>
  <p:tag name="LFXCI" val="0"/>
  <p:tag name="SWI" val="15"/>
  <p:tag name="CVB" val="15"/>
  <p:tag name="NBP" val="1"/>
  <p:tag name="SPT" val="TRUE"/>
  <p:tag name="SVT" val="TRUE"/>
  <p:tag name="CII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22"/>
  <p:tag name="LFXCI" val="9"/>
  <p:tag name="SWI" val="24"/>
  <p:tag name="CVB" val="24"/>
  <p:tag name="NBP" val="1"/>
  <p:tag name="SPT" val="TRUE"/>
  <p:tag name="SVT" val="TRUE"/>
  <p:tag name="CII" val="2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23"/>
  <p:tag name="LFXCI" val="3"/>
  <p:tag name="SVT" val="TRUE"/>
  <p:tag name="SWI" val="25"/>
  <p:tag name="CVB" val="25"/>
  <p:tag name="NBP" val="1"/>
  <p:tag name="SPT" val="TRUE"/>
  <p:tag name="CII" val="2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11"/>
  <p:tag name="LFXCI" val="0"/>
  <p:tag name="SWI" val="26"/>
  <p:tag name="CVB" val="26"/>
  <p:tag name="NBP" val="1"/>
  <p:tag name="SPT" val="TRUE"/>
  <p:tag name="SVT" val="TRUE"/>
  <p:tag name="CII" val="2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"/>
  <p:tag name="BSN" val="4"/>
  <p:tag name="SVT" val="FALSE"/>
  <p:tag name="NBP" val="1"/>
  <p:tag name="CVB" val="4"/>
  <p:tag name="SPT" val="FALSE"/>
  <p:tag name="CII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"/>
  <p:tag name="BSN" val="5"/>
  <p:tag name="SVT" val="FALSE"/>
  <p:tag name="NBP" val="1"/>
  <p:tag name="CVB" val="5"/>
  <p:tag name="SPT" val="FALSE"/>
  <p:tag name="CII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18"/>
  <p:tag name="LFXCI" val="0"/>
  <p:tag name="SWI" val="53"/>
  <p:tag name="CVB" val="53"/>
  <p:tag name="NBP" val="1"/>
  <p:tag name="SPT" val="TRUE"/>
  <p:tag name="SVT" val="TRUE"/>
  <p:tag name="CII" val="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19"/>
  <p:tag name="LFXCI" val="0"/>
  <p:tag name="SVT" val="TRUE"/>
  <p:tag name="SWI" val="54"/>
  <p:tag name="CVB" val="54"/>
  <p:tag name="NBP" val="1"/>
  <p:tag name="SPT" val="TRUE"/>
  <p:tag name="CII" val="5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20"/>
  <p:tag name="LFXCI" val="0"/>
  <p:tag name="SWI" val="55"/>
  <p:tag name="CVB" val="55"/>
  <p:tag name="NBP" val="1"/>
  <p:tag name="SPT" val="TRUE"/>
  <p:tag name="SVT" val="TRUE"/>
  <p:tag name="CII" val="5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1"/>
  <p:tag name="BSN" val="21"/>
  <p:tag name="SVT" val="FALSE"/>
  <p:tag name="NBP" val="1"/>
  <p:tag name="CVB" val="21"/>
  <p:tag name="SPT" val="FALSE"/>
  <p:tag name="CII" val="2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"/>
  <p:tag name="BSN" val="22"/>
  <p:tag name="SVT" val="FALSE"/>
  <p:tag name="NBP" val="1"/>
  <p:tag name="CVB" val="22"/>
  <p:tag name="SPT" val="FALSE"/>
  <p:tag name="CII" val="2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3"/>
  <p:tag name="BSN" val="23"/>
  <p:tag name="SVT" val="FALSE"/>
  <p:tag name="NBP" val="1"/>
  <p:tag name="CVB" val="23"/>
  <p:tag name="SPT" val="FALSE"/>
  <p:tag name="CII" val="2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9"/>
  <p:tag name="NBP" val="1"/>
  <p:tag name="CVB" val="9"/>
  <p:tag name="SPT" val="FALSE"/>
  <p:tag name="BSN" val="9"/>
  <p:tag name="LFXCI" val="0"/>
  <p:tag name="SVT" val="TRUE"/>
  <p:tag name="CII" val="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"/>
  <p:tag name="NBP" val="1"/>
  <p:tag name="CVB" val="10"/>
  <p:tag name="SPT" val="FALSE"/>
  <p:tag name="BSN" val="10"/>
  <p:tag name="LFXCI" val="0"/>
  <p:tag name="SVT" val="TRUE"/>
  <p:tag name="CII" val="1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1816</Words>
  <Application>Microsoft Office PowerPoint</Application>
  <PresentationFormat>On-screen Show (4:3)</PresentationFormat>
  <Paragraphs>264</Paragraphs>
  <Slides>50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4" baseType="lpstr">
      <vt:lpstr>Arial</vt:lpstr>
      <vt:lpstr>Times New Roman</vt:lpstr>
      <vt:lpstr>Wingdings</vt:lpstr>
      <vt:lpstr>Default Design</vt:lpstr>
      <vt:lpstr>CIS 720</vt:lpstr>
      <vt:lpstr>“Paint on the forehead” problem</vt:lpstr>
      <vt:lpstr>PowerPoint Presentation</vt:lpstr>
      <vt:lpstr>Event Ordering</vt:lpstr>
      <vt:lpstr>Happened Before Relation</vt:lpstr>
      <vt:lpstr>Happened Before Relation</vt:lpstr>
      <vt:lpstr>Causality</vt:lpstr>
      <vt:lpstr>Detecting Event ordering</vt:lpstr>
      <vt:lpstr>Implementation of Clocks</vt:lpstr>
      <vt:lpstr>Total ordering</vt:lpstr>
      <vt:lpstr>Limitations of Lamport’s  Clock</vt:lpstr>
      <vt:lpstr>Mutual Exclusion Algorithm</vt:lpstr>
      <vt:lpstr>Mutual Exclusion Algorithm</vt:lpstr>
      <vt:lpstr>Algorithm </vt:lpstr>
      <vt:lpstr>Algorithm</vt:lpstr>
      <vt:lpstr>PowerPoint Presentation</vt:lpstr>
      <vt:lpstr>Algorithm</vt:lpstr>
      <vt:lpstr>Vector Clocks</vt:lpstr>
      <vt:lpstr>Vector Clocks</vt:lpstr>
      <vt:lpstr>Vector Clocks</vt:lpstr>
      <vt:lpstr>Vector Clocks</vt:lpstr>
      <vt:lpstr>Broadcast</vt:lpstr>
      <vt:lpstr>Causal ordering</vt:lpstr>
      <vt:lpstr>Algorithm</vt:lpstr>
      <vt:lpstr>PowerPoint Presentation</vt:lpstr>
      <vt:lpstr>Algorithm</vt:lpstr>
      <vt:lpstr>Global State</vt:lpstr>
      <vt:lpstr>Token-passing example</vt:lpstr>
      <vt:lpstr>Channel states</vt:lpstr>
      <vt:lpstr>Global State</vt:lpstr>
      <vt:lpstr>Inconsistent messages</vt:lpstr>
      <vt:lpstr>Algorithm</vt:lpstr>
      <vt:lpstr>Algorithm</vt:lpstr>
      <vt:lpstr>PowerPoint Presentation</vt:lpstr>
      <vt:lpstr>Algorithm</vt:lpstr>
      <vt:lpstr>Algorithm</vt:lpstr>
      <vt:lpstr>Stable predicate</vt:lpstr>
      <vt:lpstr>Termination Detection</vt:lpstr>
      <vt:lpstr>Checkpointing</vt:lpstr>
      <vt:lpstr>Unncoordinated Checkpoints</vt:lpstr>
      <vt:lpstr>PowerPoint Presentation</vt:lpstr>
      <vt:lpstr>Coordinated Checkpoints</vt:lpstr>
      <vt:lpstr>Recovery</vt:lpstr>
      <vt:lpstr>Broadcast over a tree</vt:lpstr>
      <vt:lpstr>Broadcast in an arbitrary graph</vt:lpstr>
      <vt:lpstr>PowerPoint Presentation</vt:lpstr>
      <vt:lpstr>Pulse based algorithm</vt:lpstr>
      <vt:lpstr>Depth First Search</vt:lpstr>
      <vt:lpstr>PowerPoint Presentation</vt:lpstr>
      <vt:lpstr>Breadth First Search</vt:lpstr>
    </vt:vector>
  </TitlesOfParts>
  <Company>Kansas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720</dc:title>
  <dc:creator>singh</dc:creator>
  <cp:lastModifiedBy>Gurdip Singh</cp:lastModifiedBy>
  <cp:revision>25</cp:revision>
  <cp:lastPrinted>2012-12-04T18:34:18Z</cp:lastPrinted>
  <dcterms:created xsi:type="dcterms:W3CDTF">2007-10-18T14:04:12Z</dcterms:created>
  <dcterms:modified xsi:type="dcterms:W3CDTF">2013-11-14T18:44:01Z</dcterms:modified>
</cp:coreProperties>
</file>