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ink/ink1.xml" ContentType="application/inkml+xml"/>
  <Override PartName="/ppt/tags/tag3.xml" ContentType="application/vnd.openxmlformats-officedocument.presentationml.tags+xml"/>
  <Override PartName="/ppt/notesSlides/notesSlide4.xml" ContentType="application/vnd.openxmlformats-officedocument.presentationml.notesSlide+xml"/>
  <Override PartName="/ppt/ink/ink2.xml" ContentType="application/inkml+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1" r:id="rId3"/>
    <p:sldId id="262" r:id="rId4"/>
    <p:sldId id="283" r:id="rId5"/>
    <p:sldId id="263" r:id="rId6"/>
    <p:sldId id="282" r:id="rId7"/>
    <p:sldId id="264" r:id="rId8"/>
    <p:sldId id="265" r:id="rId9"/>
    <p:sldId id="266" r:id="rId10"/>
    <p:sldId id="267" r:id="rId11"/>
    <p:sldId id="268" r:id="rId12"/>
    <p:sldId id="280" r:id="rId13"/>
    <p:sldId id="270" r:id="rId14"/>
    <p:sldId id="271" r:id="rId15"/>
    <p:sldId id="272" r:id="rId16"/>
    <p:sldId id="273" r:id="rId17"/>
    <p:sldId id="274" r:id="rId18"/>
    <p:sldId id="275" r:id="rId19"/>
    <p:sldId id="281" r:id="rId20"/>
    <p:sldId id="277" r:id="rId21"/>
    <p:sldId id="278" r:id="rId22"/>
    <p:sldId id="279"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57607" cy="57607"/>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68" units="1/in"/>
          <inkml:channelProperty channel="F" name="resolution" value="INF" units="1/dev"/>
        </inkml:channelProperties>
      </inkml:inkSource>
      <inkml:timestamp xml:id="ts0" timeString="2008-10-16T15:37:02.01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0 113 45,'9'6'16,"1"-7"0,0-1 1,4-3-5,2-3-2,5-2-4,-1-2-7,1-3-11,0-5-14,9 2-2,-9-10 0</inkml:trace>
</inkml:ink>
</file>

<file path=ppt/ink/ink2.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68" units="1/in"/>
          <inkml:channelProperty channel="F" name="resolution" value="INF" units="1/dev"/>
        </inkml:channelProperties>
      </inkml:inkSource>
      <inkml:timestamp xml:id="ts0" timeString="2008-10-16T15:37:02.013"/>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0 113 45,'9'6'16,"1"-7"0,0-1 1,4-3-5,2-3-2,5-2-4,-1-2-7,1-3-11,0-5-14,9 2-2,-9-10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AD17434-B1E2-4CE0-9414-DC2112920780}" type="datetimeFigureOut">
              <a:rPr lang="en-US"/>
              <a:pPr>
                <a:defRPr/>
              </a:pPr>
              <a:t>10/31/2013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A541D27-9FBB-4F55-B4E4-423BFFA46122}" type="slidenum">
              <a:rPr lang="en-US"/>
              <a:pPr>
                <a:defRPr/>
              </a:pPr>
              <a:t>‹#›</a:t>
            </a:fld>
            <a:endParaRPr lang="en-US"/>
          </a:p>
        </p:txBody>
      </p:sp>
    </p:spTree>
    <p:extLst>
      <p:ext uri="{BB962C8B-B14F-4D97-AF65-F5344CB8AC3E}">
        <p14:creationId xmlns:p14="http://schemas.microsoft.com/office/powerpoint/2010/main" val="1014347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3494D9EF-05B0-4EF9-B6A9-CF2685222DA3}" type="slidenum">
              <a:rPr lang="en-US" smtClean="0"/>
              <a:pPr>
                <a:defRPr/>
              </a:pPr>
              <a:t>1</a:t>
            </a:fld>
            <a:endParaRPr lang="en-US"/>
          </a:p>
        </p:txBody>
      </p:sp>
    </p:spTree>
    <p:extLst>
      <p:ext uri="{BB962C8B-B14F-4D97-AF65-F5344CB8AC3E}">
        <p14:creationId xmlns:p14="http://schemas.microsoft.com/office/powerpoint/2010/main" val="3466516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pPr>
              <a:defRPr/>
            </a:pPr>
            <a:fld id="{FB66A11B-8329-42B3-BB2D-28C926185423}" type="slidenum">
              <a:rPr lang="en-US" smtClean="0"/>
              <a:pPr>
                <a:defRPr/>
              </a:pPr>
              <a:t>11</a:t>
            </a:fld>
            <a:endParaRPr lang="en-U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163782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DF9A0941-3D67-46B1-8F76-DC78112F274A}" type="slidenum">
              <a:rPr lang="en-US" smtClean="0"/>
              <a:pPr>
                <a:defRPr/>
              </a:pPr>
              <a:t>13</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2327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5906AA53-8543-47D3-BF45-EA2D4157C08F}" type="slidenum">
              <a:rPr lang="en-US" smtClean="0"/>
              <a:pPr>
                <a:defRPr/>
              </a:pPr>
              <a:t>15</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451576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7A0569A6-848F-4AF2-B557-B83C015BFBA7}" type="slidenum">
              <a:rPr lang="en-US" smtClean="0"/>
              <a:pPr>
                <a:defRPr/>
              </a:pPr>
              <a:t>16</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678647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05F09D9A-98DB-42BC-B1DA-476E3B8B72A6}" type="slidenum">
              <a:rPr lang="en-US" smtClean="0"/>
              <a:pPr>
                <a:defRPr/>
              </a:pPr>
              <a:t>17</a:t>
            </a:fld>
            <a:endParaRPr lang="en-US" smtClean="0"/>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146809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676F9E49-38AB-4B0D-B3AB-9C068D54596F}" type="slidenum">
              <a:rPr lang="en-US" smtClean="0"/>
              <a:pPr>
                <a:defRPr/>
              </a:pPr>
              <a:t>18</a:t>
            </a:fld>
            <a:endParaRPr lang="en-US" smtClean="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443652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2117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807250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865342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EC176B-9DA1-4572-92DB-CCCE22D61148}"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1640966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1CD7EA-C2B8-4163-A131-5297F1418FA2}"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4288739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1CD7EA-C2B8-4163-A131-5297F1418FA2}"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2410824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F29B119-EA59-4167-9D7F-14DF54B3F4A5}" type="slidenum">
              <a:rPr lang="en-US" smtClean="0"/>
              <a:pPr>
                <a:defRPr/>
              </a:pPr>
              <a:t>5</a:t>
            </a:fld>
            <a:endParaRPr lang="en-US"/>
          </a:p>
        </p:txBody>
      </p:sp>
    </p:spTree>
    <p:extLst>
      <p:ext uri="{BB962C8B-B14F-4D97-AF65-F5344CB8AC3E}">
        <p14:creationId xmlns:p14="http://schemas.microsoft.com/office/powerpoint/2010/main" val="848949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p:txBody>
          <a:bodyPr/>
          <a:lstStyle/>
          <a:p>
            <a:pPr>
              <a:defRPr/>
            </a:pPr>
            <a:fld id="{3DDC40F8-9CDE-4776-832B-39AB2BE240EA}" type="slidenum">
              <a:rPr lang="en-US" smtClean="0"/>
              <a:pPr>
                <a:defRPr/>
              </a:pPr>
              <a:t>7</a:t>
            </a:fld>
            <a:endParaRPr lang="en-US" smtClean="0"/>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33772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9944142D-10A6-4ABF-AE20-F770B1665797}" type="slidenum">
              <a:rPr lang="en-US" smtClean="0"/>
              <a:pPr>
                <a:defRPr/>
              </a:pPr>
              <a:t>8</a:t>
            </a:fld>
            <a:endParaRPr lang="en-US" smtClean="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358865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5E5AB80F-03CE-4672-B830-F20F03185EC8}" type="slidenum">
              <a:rPr lang="en-US" smtClean="0"/>
              <a:pPr>
                <a:defRPr/>
              </a:pPr>
              <a:t>9</a:t>
            </a:fld>
            <a:endParaRPr lang="en-US" smtClean="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279748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0CE87A68-6D1F-40B8-8C0A-66DD4EECCFF5}" type="slidenum">
              <a:rPr lang="en-US" smtClean="0"/>
              <a:pPr>
                <a:defRPr/>
              </a:pPr>
              <a:t>10</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407437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D87B93A-2BC9-48A0-B4D5-F46729D043A3}" type="datetimeFigureOut">
              <a:rPr lang="en-US"/>
              <a:pPr>
                <a:defRPr/>
              </a:pPr>
              <a:t>10/31/2013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40835D-E28E-4845-8301-BD270204ED9C}" type="slidenum">
              <a:rPr lang="en-US"/>
              <a:pPr>
                <a:defRPr/>
              </a:pPr>
              <a:t>‹#›</a:t>
            </a:fld>
            <a:endParaRPr lang="en-US"/>
          </a:p>
        </p:txBody>
      </p:sp>
    </p:spTree>
    <p:extLst>
      <p:ext uri="{BB962C8B-B14F-4D97-AF65-F5344CB8AC3E}">
        <p14:creationId xmlns:p14="http://schemas.microsoft.com/office/powerpoint/2010/main" val="3752519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23D0DF-1139-42BC-81A8-816997BBFCE3}" type="datetimeFigureOut">
              <a:rPr lang="en-US"/>
              <a:pPr>
                <a:defRPr/>
              </a:pPr>
              <a:t>10/31/2013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B835D6-43B4-44D8-B23E-4128F0497669}" type="slidenum">
              <a:rPr lang="en-US"/>
              <a:pPr>
                <a:defRPr/>
              </a:pPr>
              <a:t>‹#›</a:t>
            </a:fld>
            <a:endParaRPr lang="en-US"/>
          </a:p>
        </p:txBody>
      </p:sp>
    </p:spTree>
    <p:extLst>
      <p:ext uri="{BB962C8B-B14F-4D97-AF65-F5344CB8AC3E}">
        <p14:creationId xmlns:p14="http://schemas.microsoft.com/office/powerpoint/2010/main" val="2303292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80B85B-4AE4-49C4-ABB0-9F049F084B13}" type="datetimeFigureOut">
              <a:rPr lang="en-US"/>
              <a:pPr>
                <a:defRPr/>
              </a:pPr>
              <a:t>10/31/2013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9600BD-42CC-45C8-8EC8-12D11D3D6C8A}" type="slidenum">
              <a:rPr lang="en-US"/>
              <a:pPr>
                <a:defRPr/>
              </a:pPr>
              <a:t>‹#›</a:t>
            </a:fld>
            <a:endParaRPr lang="en-US"/>
          </a:p>
        </p:txBody>
      </p:sp>
    </p:spTree>
    <p:extLst>
      <p:ext uri="{BB962C8B-B14F-4D97-AF65-F5344CB8AC3E}">
        <p14:creationId xmlns:p14="http://schemas.microsoft.com/office/powerpoint/2010/main" val="3935089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9F9B85-899B-4AD6-8AA3-CDE6166564DE}" type="datetimeFigureOut">
              <a:rPr lang="en-US"/>
              <a:pPr>
                <a:defRPr/>
              </a:pPr>
              <a:t>10/31/2013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4D7048-CBC8-4722-83C3-9BB29BC2FE5E}" type="slidenum">
              <a:rPr lang="en-US"/>
              <a:pPr>
                <a:defRPr/>
              </a:pPr>
              <a:t>‹#›</a:t>
            </a:fld>
            <a:endParaRPr lang="en-US"/>
          </a:p>
        </p:txBody>
      </p:sp>
    </p:spTree>
    <p:extLst>
      <p:ext uri="{BB962C8B-B14F-4D97-AF65-F5344CB8AC3E}">
        <p14:creationId xmlns:p14="http://schemas.microsoft.com/office/powerpoint/2010/main" val="4246284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D00D40-D1F9-48CA-AEAC-2F3CA1D39DFD}" type="datetimeFigureOut">
              <a:rPr lang="en-US"/>
              <a:pPr>
                <a:defRPr/>
              </a:pPr>
              <a:t>10/31/2013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D9886-22CE-4144-83A1-F602CDBB3D56}" type="slidenum">
              <a:rPr lang="en-US"/>
              <a:pPr>
                <a:defRPr/>
              </a:pPr>
              <a:t>‹#›</a:t>
            </a:fld>
            <a:endParaRPr lang="en-US"/>
          </a:p>
        </p:txBody>
      </p:sp>
    </p:spTree>
    <p:extLst>
      <p:ext uri="{BB962C8B-B14F-4D97-AF65-F5344CB8AC3E}">
        <p14:creationId xmlns:p14="http://schemas.microsoft.com/office/powerpoint/2010/main" val="178740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57D34F-EC64-4388-8FBE-6413FBA0953E}" type="datetimeFigureOut">
              <a:rPr lang="en-US"/>
              <a:pPr>
                <a:defRPr/>
              </a:pPr>
              <a:t>10/31/2013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9B2736-4139-48A0-82EB-3817B3D167B8}" type="slidenum">
              <a:rPr lang="en-US"/>
              <a:pPr>
                <a:defRPr/>
              </a:pPr>
              <a:t>‹#›</a:t>
            </a:fld>
            <a:endParaRPr lang="en-US"/>
          </a:p>
        </p:txBody>
      </p:sp>
    </p:spTree>
    <p:extLst>
      <p:ext uri="{BB962C8B-B14F-4D97-AF65-F5344CB8AC3E}">
        <p14:creationId xmlns:p14="http://schemas.microsoft.com/office/powerpoint/2010/main" val="201627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7382C58-C7CC-4447-83D0-9B666809CBA2}" type="datetimeFigureOut">
              <a:rPr lang="en-US"/>
              <a:pPr>
                <a:defRPr/>
              </a:pPr>
              <a:t>10/31/2013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B3B7798-C15D-4E25-A5A5-A02F71026FB8}" type="slidenum">
              <a:rPr lang="en-US"/>
              <a:pPr>
                <a:defRPr/>
              </a:pPr>
              <a:t>‹#›</a:t>
            </a:fld>
            <a:endParaRPr lang="en-US"/>
          </a:p>
        </p:txBody>
      </p:sp>
    </p:spTree>
    <p:extLst>
      <p:ext uri="{BB962C8B-B14F-4D97-AF65-F5344CB8AC3E}">
        <p14:creationId xmlns:p14="http://schemas.microsoft.com/office/powerpoint/2010/main" val="3744705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58D0A16-3F6A-47A3-B19B-70D2378DB27C}" type="datetimeFigureOut">
              <a:rPr lang="en-US"/>
              <a:pPr>
                <a:defRPr/>
              </a:pPr>
              <a:t>10/31/2013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F53975-3598-4987-ABA3-0EE37C49E4CF}" type="slidenum">
              <a:rPr lang="en-US"/>
              <a:pPr>
                <a:defRPr/>
              </a:pPr>
              <a:t>‹#›</a:t>
            </a:fld>
            <a:endParaRPr lang="en-US"/>
          </a:p>
        </p:txBody>
      </p:sp>
    </p:spTree>
    <p:extLst>
      <p:ext uri="{BB962C8B-B14F-4D97-AF65-F5344CB8AC3E}">
        <p14:creationId xmlns:p14="http://schemas.microsoft.com/office/powerpoint/2010/main" val="1361747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02D2BB-4A73-4C55-8FAC-CBFA22BAEEF5}" type="datetimeFigureOut">
              <a:rPr lang="en-US"/>
              <a:pPr>
                <a:defRPr/>
              </a:pPr>
              <a:t>10/31/2013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F51B25-5E3F-4730-A373-200B4C2D4669}" type="slidenum">
              <a:rPr lang="en-US"/>
              <a:pPr>
                <a:defRPr/>
              </a:pPr>
              <a:t>‹#›</a:t>
            </a:fld>
            <a:endParaRPr lang="en-US"/>
          </a:p>
        </p:txBody>
      </p:sp>
    </p:spTree>
    <p:extLst>
      <p:ext uri="{BB962C8B-B14F-4D97-AF65-F5344CB8AC3E}">
        <p14:creationId xmlns:p14="http://schemas.microsoft.com/office/powerpoint/2010/main" val="243522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E23CF6-0B7A-42CE-A306-A66926319954}" type="datetimeFigureOut">
              <a:rPr lang="en-US"/>
              <a:pPr>
                <a:defRPr/>
              </a:pPr>
              <a:t>10/31/2013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DFE09A-B740-4135-AF52-99B12A6BA196}" type="slidenum">
              <a:rPr lang="en-US"/>
              <a:pPr>
                <a:defRPr/>
              </a:pPr>
              <a:t>‹#›</a:t>
            </a:fld>
            <a:endParaRPr lang="en-US"/>
          </a:p>
        </p:txBody>
      </p:sp>
    </p:spTree>
    <p:extLst>
      <p:ext uri="{BB962C8B-B14F-4D97-AF65-F5344CB8AC3E}">
        <p14:creationId xmlns:p14="http://schemas.microsoft.com/office/powerpoint/2010/main" val="3810659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A878E8-276D-4C2E-B1BB-3408E7F200E6}" type="datetimeFigureOut">
              <a:rPr lang="en-US"/>
              <a:pPr>
                <a:defRPr/>
              </a:pPr>
              <a:t>10/31/2013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616608-1831-443A-A85F-189F57E02BA6}" type="slidenum">
              <a:rPr lang="en-US"/>
              <a:pPr>
                <a:defRPr/>
              </a:pPr>
              <a:t>‹#›</a:t>
            </a:fld>
            <a:endParaRPr lang="en-US"/>
          </a:p>
        </p:txBody>
      </p:sp>
    </p:spTree>
    <p:extLst>
      <p:ext uri="{BB962C8B-B14F-4D97-AF65-F5344CB8AC3E}">
        <p14:creationId xmlns:p14="http://schemas.microsoft.com/office/powerpoint/2010/main" val="4112936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8E3AB87-19DD-4589-B95A-8ADC7FFCA2A2}" type="datetimeFigureOut">
              <a:rPr lang="en-US"/>
              <a:pPr>
                <a:defRPr/>
              </a:pPr>
              <a:t>10/31/2013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4FF0371-F152-4CA7-A0A3-55F1DEC820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1.png"/><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2.png"/><Relationship Id="rId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1.emf"/><Relationship Id="rId4" Type="http://schemas.openxmlformats.org/officeDocument/2006/relationships/customXml" Target="../ink/ink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customXml" Target="../ink/ink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p:txBody>
          <a:bodyPr/>
          <a:lstStyle/>
          <a:p>
            <a:pPr eaLnBrk="1" hangingPunct="1"/>
            <a:r>
              <a:rPr lang="en-US" smtClean="0"/>
              <a:t>CIS 720</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smtClean="0"/>
              <a:t>Concurrency Control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Two phase commit</a:t>
            </a:r>
          </a:p>
        </p:txBody>
      </p:sp>
      <p:sp>
        <p:nvSpPr>
          <p:cNvPr id="11267" name="Rectangle 3"/>
          <p:cNvSpPr>
            <a:spLocks noGrp="1" noChangeArrowheads="1"/>
          </p:cNvSpPr>
          <p:nvPr>
            <p:ph type="body" idx="1"/>
          </p:nvPr>
        </p:nvSpPr>
        <p:spPr/>
        <p:txBody>
          <a:bodyPr/>
          <a:lstStyle/>
          <a:p>
            <a:pPr eaLnBrk="1" hangingPunct="1"/>
            <a:r>
              <a:rPr lang="en-US" sz="2800" smtClean="0"/>
              <a:t>Coordinator:</a:t>
            </a:r>
          </a:p>
          <a:p>
            <a:pPr eaLnBrk="1" hangingPunct="1">
              <a:buFontTx/>
              <a:buNone/>
            </a:pPr>
            <a:r>
              <a:rPr lang="en-US" sz="2800" smtClean="0"/>
              <a:t>    - send prepare message to all cohorts</a:t>
            </a:r>
          </a:p>
          <a:p>
            <a:pPr eaLnBrk="1" hangingPunct="1">
              <a:buFontTx/>
              <a:buNone/>
            </a:pPr>
            <a:r>
              <a:rPr lang="en-US" sz="2800" smtClean="0"/>
              <a:t>    - wait for votes from all cohorts</a:t>
            </a:r>
          </a:p>
          <a:p>
            <a:pPr eaLnBrk="1" hangingPunct="1">
              <a:buFontTx/>
              <a:buNone/>
            </a:pPr>
            <a:r>
              <a:rPr lang="en-US" sz="2800" smtClean="0"/>
              <a:t>    - If at least one vote is no</a:t>
            </a:r>
          </a:p>
          <a:p>
            <a:pPr eaLnBrk="1" hangingPunct="1">
              <a:buFontTx/>
              <a:buNone/>
            </a:pPr>
            <a:r>
              <a:rPr lang="en-US" sz="2800" smtClean="0"/>
              <a:t>          then decide abort; </a:t>
            </a:r>
          </a:p>
          <a:p>
            <a:pPr eaLnBrk="1" hangingPunct="1">
              <a:buFontTx/>
              <a:buNone/>
            </a:pPr>
            <a:r>
              <a:rPr lang="en-US" sz="2800" smtClean="0"/>
              <a:t>                   send abort to all cohorts</a:t>
            </a:r>
          </a:p>
          <a:p>
            <a:pPr eaLnBrk="1" hangingPunct="1">
              <a:buFontTx/>
              <a:buNone/>
            </a:pPr>
            <a:r>
              <a:rPr lang="en-US" sz="2800" smtClean="0"/>
              <a:t>          else decide commit;</a:t>
            </a:r>
          </a:p>
          <a:p>
            <a:pPr eaLnBrk="1" hangingPunct="1">
              <a:buFontTx/>
              <a:buNone/>
            </a:pPr>
            <a:r>
              <a:rPr lang="en-US" sz="2800" smtClean="0"/>
              <a:t>                  send commit to all cohorts</a:t>
            </a:r>
          </a:p>
        </p:txBody>
      </p:sp>
      <p:pic>
        <p:nvPicPr>
          <p:cNvPr id="11268" name="Picture 10" descr="Teg~0051~44224~57771~192~170"/>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6170613" y="6045200"/>
            <a:ext cx="26987" cy="1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 </a:t>
            </a:r>
          </a:p>
        </p:txBody>
      </p:sp>
      <p:sp>
        <p:nvSpPr>
          <p:cNvPr id="12291" name="Rectangle 3"/>
          <p:cNvSpPr>
            <a:spLocks noGrp="1" noChangeArrowheads="1"/>
          </p:cNvSpPr>
          <p:nvPr>
            <p:ph type="body" idx="1"/>
          </p:nvPr>
        </p:nvSpPr>
        <p:spPr/>
        <p:txBody>
          <a:bodyPr/>
          <a:lstStyle/>
          <a:p>
            <a:pPr eaLnBrk="1" hangingPunct="1"/>
            <a:r>
              <a:rPr lang="en-US" smtClean="0"/>
              <a:t>Cohort:</a:t>
            </a:r>
          </a:p>
          <a:p>
            <a:pPr eaLnBrk="1" hangingPunct="1">
              <a:buFontTx/>
              <a:buNone/>
            </a:pPr>
            <a:r>
              <a:rPr lang="en-US" smtClean="0"/>
              <a:t>     - wait for a prepare message</a:t>
            </a:r>
          </a:p>
          <a:p>
            <a:pPr eaLnBrk="1" hangingPunct="1">
              <a:buFontTx/>
              <a:buNone/>
            </a:pPr>
            <a:r>
              <a:rPr lang="en-US" smtClean="0"/>
              <a:t>        send vote to coordinator</a:t>
            </a:r>
          </a:p>
          <a:p>
            <a:pPr eaLnBrk="1" hangingPunct="1">
              <a:buFontTx/>
              <a:buNone/>
            </a:pPr>
            <a:r>
              <a:rPr lang="en-US" smtClean="0"/>
              <a:t>        if vote is no then decide abort</a:t>
            </a:r>
          </a:p>
          <a:p>
            <a:pPr eaLnBrk="1" hangingPunct="1">
              <a:buFontTx/>
              <a:buNone/>
            </a:pPr>
            <a:r>
              <a:rPr lang="en-US" smtClean="0"/>
              <a:t>        else wait for message from coordinator</a:t>
            </a:r>
          </a:p>
          <a:p>
            <a:pPr eaLnBrk="1" hangingPunct="1">
              <a:buFontTx/>
              <a:buNone/>
            </a:pPr>
            <a:r>
              <a:rPr lang="en-US" smtClean="0"/>
              <a:t>                if message is abort then decide abort</a:t>
            </a:r>
          </a:p>
          <a:p>
            <a:pPr eaLnBrk="1" hangingPunct="1">
              <a:buFontTx/>
              <a:buNone/>
            </a:pPr>
            <a:r>
              <a:rPr lang="en-US" smtClean="0"/>
              <a:t>                else decide commit</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 </a:t>
            </a:r>
          </a:p>
        </p:txBody>
      </p:sp>
      <p:sp>
        <p:nvSpPr>
          <p:cNvPr id="13315" name="Rectangle 3"/>
          <p:cNvSpPr>
            <a:spLocks noGrp="1" noChangeArrowheads="1"/>
          </p:cNvSpPr>
          <p:nvPr>
            <p:ph type="body" idx="1"/>
          </p:nvPr>
        </p:nvSpPr>
        <p:spPr/>
        <p:txBody>
          <a:bodyPr/>
          <a:lstStyle/>
          <a:p>
            <a:pPr eaLnBrk="1" hangingPunct="1">
              <a:lnSpc>
                <a:spcPct val="90000"/>
              </a:lnSpc>
            </a:pPr>
            <a:r>
              <a:rPr lang="en-US" sz="2800" smtClean="0"/>
              <a:t>Timeout events:</a:t>
            </a:r>
          </a:p>
          <a:p>
            <a:pPr eaLnBrk="1" hangingPunct="1">
              <a:lnSpc>
                <a:spcPct val="90000"/>
              </a:lnSpc>
              <a:buFontTx/>
              <a:buNone/>
            </a:pPr>
            <a:r>
              <a:rPr lang="en-US" sz="2800" smtClean="0"/>
              <a:t>  Cohort timeout waiting for prepare: </a:t>
            </a:r>
          </a:p>
          <a:p>
            <a:pPr eaLnBrk="1" hangingPunct="1">
              <a:lnSpc>
                <a:spcPct val="90000"/>
              </a:lnSpc>
              <a:buFontTx/>
              <a:buNone/>
            </a:pPr>
            <a:r>
              <a:rPr lang="en-US" sz="2800" smtClean="0"/>
              <a:t>             decide abort</a:t>
            </a:r>
          </a:p>
          <a:p>
            <a:pPr eaLnBrk="1" hangingPunct="1">
              <a:lnSpc>
                <a:spcPct val="90000"/>
              </a:lnSpc>
              <a:buFontTx/>
              <a:buNone/>
            </a:pPr>
            <a:r>
              <a:rPr lang="en-US" sz="2800" smtClean="0"/>
              <a:t> Coordinator timeout waiting for a vote:</a:t>
            </a:r>
          </a:p>
          <a:p>
            <a:pPr eaLnBrk="1" hangingPunct="1">
              <a:lnSpc>
                <a:spcPct val="90000"/>
              </a:lnSpc>
              <a:buFontTx/>
              <a:buNone/>
            </a:pPr>
            <a:r>
              <a:rPr lang="en-US" sz="2800" smtClean="0"/>
              <a:t>            decide abort; send abort message</a:t>
            </a:r>
          </a:p>
          <a:p>
            <a:pPr eaLnBrk="1" hangingPunct="1">
              <a:lnSpc>
                <a:spcPct val="90000"/>
              </a:lnSpc>
              <a:buFontTx/>
              <a:buNone/>
            </a:pPr>
            <a:r>
              <a:rPr lang="en-US" sz="2800" smtClean="0"/>
              <a:t>  Cohort timeout waiting for decision:</a:t>
            </a:r>
          </a:p>
          <a:p>
            <a:pPr eaLnBrk="1" hangingPunct="1">
              <a:lnSpc>
                <a:spcPct val="90000"/>
              </a:lnSpc>
              <a:buFontTx/>
              <a:buNone/>
            </a:pPr>
            <a:r>
              <a:rPr lang="en-US" sz="2800" smtClean="0"/>
              <a:t>            contact other cohorts; If it finds a cohort that</a:t>
            </a:r>
          </a:p>
          <a:p>
            <a:pPr eaLnBrk="1" hangingPunct="1">
              <a:lnSpc>
                <a:spcPct val="90000"/>
              </a:lnSpc>
              <a:buFontTx/>
              <a:buNone/>
            </a:pPr>
            <a:r>
              <a:rPr lang="en-US" sz="2800" smtClean="0"/>
              <a:t>             has decided then make the same decision; </a:t>
            </a:r>
          </a:p>
          <a:p>
            <a:pPr eaLnBrk="1" hangingPunct="1">
              <a:lnSpc>
                <a:spcPct val="90000"/>
              </a:lnSpc>
              <a:buFontTx/>
              <a:buNone/>
            </a:pPr>
            <a:r>
              <a:rPr lang="en-US" sz="2800" smtClean="0"/>
              <a:t>             otherwise, it blocks</a:t>
            </a:r>
          </a:p>
        </p:txBody>
      </p:sp>
      <p:pic>
        <p:nvPicPr>
          <p:cNvPr id="13316" name="Picture 10" descr="Teg~0050~47808~37461~128~171"/>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6670675" y="3919538"/>
            <a:ext cx="17463" cy="1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 </a:t>
            </a:r>
          </a:p>
        </p:txBody>
      </p:sp>
      <p:sp>
        <p:nvSpPr>
          <p:cNvPr id="14339" name="Rectangle 3"/>
          <p:cNvSpPr>
            <a:spLocks noGrp="1" noChangeArrowheads="1"/>
          </p:cNvSpPr>
          <p:nvPr>
            <p:ph type="body" idx="1"/>
          </p:nvPr>
        </p:nvSpPr>
        <p:spPr/>
        <p:txBody>
          <a:bodyPr/>
          <a:lstStyle/>
          <a:p>
            <a:pPr eaLnBrk="1" hangingPunct="1"/>
            <a:r>
              <a:rPr lang="en-US" smtClean="0"/>
              <a:t>Recovery action:</a:t>
            </a:r>
          </a:p>
          <a:p>
            <a:pPr eaLnBrk="1" hangingPunct="1">
              <a:buFontTx/>
              <a:buNone/>
            </a:pPr>
            <a:r>
              <a:rPr lang="en-US" smtClean="0"/>
              <a:t>  Cohort recovers: </a:t>
            </a:r>
          </a:p>
          <a:p>
            <a:pPr eaLnBrk="1" hangingPunct="1">
              <a:buFontTx/>
              <a:buNone/>
            </a:pPr>
            <a:r>
              <a:rPr lang="en-US" smtClean="0"/>
              <a:t>    - not yet voted then decide abort</a:t>
            </a:r>
          </a:p>
          <a:p>
            <a:pPr eaLnBrk="1" hangingPunct="1">
              <a:buFontTx/>
              <a:buNone/>
            </a:pPr>
            <a:r>
              <a:rPr lang="en-US" smtClean="0"/>
              <a:t>    - Not yet decided: communicate with other</a:t>
            </a:r>
          </a:p>
          <a:p>
            <a:pPr eaLnBrk="1" hangingPunct="1">
              <a:buFontTx/>
              <a:buNone/>
            </a:pPr>
            <a:r>
              <a:rPr lang="en-US" smtClean="0"/>
              <a:t>         cohorts; if it finds a cohort that has </a:t>
            </a:r>
          </a:p>
          <a:p>
            <a:pPr eaLnBrk="1" hangingPunct="1">
              <a:buFontTx/>
              <a:buNone/>
            </a:pPr>
            <a:r>
              <a:rPr lang="en-US" smtClean="0"/>
              <a:t>          decided then make the same decision; </a:t>
            </a:r>
          </a:p>
          <a:p>
            <a:pPr eaLnBrk="1" hangingPunct="1">
              <a:buFontTx/>
              <a:buNone/>
            </a:pPr>
            <a:r>
              <a:rPr lang="en-US" smtClean="0"/>
              <a:t>           Otherwise, block</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smtClean="0"/>
          </a:p>
        </p:txBody>
      </p:sp>
      <p:sp>
        <p:nvSpPr>
          <p:cNvPr id="15363" name="Rectangle 3"/>
          <p:cNvSpPr>
            <a:spLocks noGrp="1" noChangeArrowheads="1"/>
          </p:cNvSpPr>
          <p:nvPr>
            <p:ph type="body" idx="1"/>
          </p:nvPr>
        </p:nvSpPr>
        <p:spPr/>
        <p:txBody>
          <a:bodyPr/>
          <a:lstStyle/>
          <a:p>
            <a:pPr eaLnBrk="1" hangingPunct="1"/>
            <a:r>
              <a:rPr lang="en-US" smtClean="0"/>
              <a:t>Coordinator recovers:</a:t>
            </a:r>
          </a:p>
          <a:p>
            <a:pPr eaLnBrk="1" hangingPunct="1">
              <a:buFontTx/>
              <a:buNone/>
            </a:pPr>
            <a:r>
              <a:rPr lang="en-US" smtClean="0"/>
              <a:t>  - If crashed before receiving all votes then decide abort; send abort messages to all cohorts</a:t>
            </a:r>
          </a:p>
          <a:p>
            <a:pPr eaLnBrk="1" hangingPunct="1">
              <a:buFontTx/>
              <a:buNone/>
            </a:pPr>
            <a:r>
              <a:rPr lang="en-US" smtClean="0"/>
              <a:t>  - else, complete the protocol</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Three Phase Commit</a:t>
            </a:r>
          </a:p>
        </p:txBody>
      </p:sp>
      <p:sp>
        <p:nvSpPr>
          <p:cNvPr id="16387" name="Rectangle 3"/>
          <p:cNvSpPr>
            <a:spLocks noGrp="1" noChangeArrowheads="1"/>
          </p:cNvSpPr>
          <p:nvPr>
            <p:ph type="body" idx="1"/>
          </p:nvPr>
        </p:nvSpPr>
        <p:spPr/>
        <p:txBody>
          <a:bodyPr/>
          <a:lstStyle/>
          <a:p>
            <a:pPr eaLnBrk="1" hangingPunct="1">
              <a:lnSpc>
                <a:spcPct val="90000"/>
              </a:lnSpc>
            </a:pPr>
            <a:r>
              <a:rPr lang="en-US" sz="2800" smtClean="0"/>
              <a:t>Coordinator:</a:t>
            </a:r>
          </a:p>
          <a:p>
            <a:pPr eaLnBrk="1" hangingPunct="1">
              <a:lnSpc>
                <a:spcPct val="90000"/>
              </a:lnSpc>
              <a:buFontTx/>
              <a:buNone/>
            </a:pPr>
            <a:r>
              <a:rPr lang="en-US" sz="2800" smtClean="0"/>
              <a:t>    - send prepare message to all cohorts</a:t>
            </a:r>
          </a:p>
          <a:p>
            <a:pPr eaLnBrk="1" hangingPunct="1">
              <a:lnSpc>
                <a:spcPct val="90000"/>
              </a:lnSpc>
              <a:buFontTx/>
              <a:buNone/>
            </a:pPr>
            <a:r>
              <a:rPr lang="en-US" sz="2800" smtClean="0"/>
              <a:t>    - wait for votes from all cohorts</a:t>
            </a:r>
          </a:p>
          <a:p>
            <a:pPr eaLnBrk="1" hangingPunct="1">
              <a:lnSpc>
                <a:spcPct val="90000"/>
              </a:lnSpc>
              <a:buFontTx/>
              <a:buNone/>
            </a:pPr>
            <a:r>
              <a:rPr lang="en-US" sz="2800" smtClean="0"/>
              <a:t>    - If at least one vote is no</a:t>
            </a:r>
          </a:p>
          <a:p>
            <a:pPr eaLnBrk="1" hangingPunct="1">
              <a:lnSpc>
                <a:spcPct val="90000"/>
              </a:lnSpc>
              <a:buFontTx/>
              <a:buNone/>
            </a:pPr>
            <a:r>
              <a:rPr lang="en-US" sz="2800" smtClean="0"/>
              <a:t>          then decide abort; </a:t>
            </a:r>
          </a:p>
          <a:p>
            <a:pPr eaLnBrk="1" hangingPunct="1">
              <a:lnSpc>
                <a:spcPct val="90000"/>
              </a:lnSpc>
              <a:buFontTx/>
              <a:buNone/>
            </a:pPr>
            <a:r>
              <a:rPr lang="en-US" sz="2800" smtClean="0"/>
              <a:t>                   send abort to all cohorts</a:t>
            </a:r>
          </a:p>
          <a:p>
            <a:pPr eaLnBrk="1" hangingPunct="1">
              <a:lnSpc>
                <a:spcPct val="90000"/>
              </a:lnSpc>
              <a:buFontTx/>
              <a:buNone/>
            </a:pPr>
            <a:r>
              <a:rPr lang="en-US" sz="2800" smtClean="0"/>
              <a:t>          else send precommit to all cohorts</a:t>
            </a:r>
          </a:p>
          <a:p>
            <a:pPr eaLnBrk="1" hangingPunct="1">
              <a:lnSpc>
                <a:spcPct val="90000"/>
              </a:lnSpc>
              <a:buFontTx/>
              <a:buNone/>
            </a:pPr>
            <a:r>
              <a:rPr lang="en-US" sz="2800" smtClean="0"/>
              <a:t>                 wait for ack from all cohorts</a:t>
            </a:r>
          </a:p>
          <a:p>
            <a:pPr eaLnBrk="1" hangingPunct="1">
              <a:lnSpc>
                <a:spcPct val="90000"/>
              </a:lnSpc>
              <a:buFontTx/>
              <a:buNone/>
            </a:pPr>
            <a:r>
              <a:rPr lang="en-US" sz="2800" smtClean="0"/>
              <a:t>                 decide commit</a:t>
            </a:r>
          </a:p>
          <a:p>
            <a:pPr eaLnBrk="1" hangingPunct="1">
              <a:lnSpc>
                <a:spcPct val="90000"/>
              </a:lnSpc>
              <a:buFontTx/>
              <a:buNone/>
            </a:pPr>
            <a:r>
              <a:rPr lang="en-US" sz="2800" smtClean="0"/>
              <a:t>                  send commit message to all cohorts</a:t>
            </a:r>
          </a:p>
          <a:p>
            <a:pPr eaLnBrk="1" hangingPunct="1">
              <a:lnSpc>
                <a:spcPct val="90000"/>
              </a:lnSpc>
              <a:buFontTx/>
              <a:buNone/>
            </a:pPr>
            <a:endParaRPr lang="en-US" sz="2800" smtClean="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smtClean="0"/>
          </a:p>
        </p:txBody>
      </p:sp>
      <p:sp>
        <p:nvSpPr>
          <p:cNvPr id="17411" name="Rectangle 3"/>
          <p:cNvSpPr>
            <a:spLocks noGrp="1" noChangeArrowheads="1"/>
          </p:cNvSpPr>
          <p:nvPr>
            <p:ph type="body" idx="1"/>
          </p:nvPr>
        </p:nvSpPr>
        <p:spPr/>
        <p:txBody>
          <a:bodyPr/>
          <a:lstStyle/>
          <a:p>
            <a:pPr eaLnBrk="1" hangingPunct="1">
              <a:lnSpc>
                <a:spcPct val="90000"/>
              </a:lnSpc>
            </a:pPr>
            <a:r>
              <a:rPr lang="en-US" sz="2800" smtClean="0"/>
              <a:t>Cohort:</a:t>
            </a:r>
          </a:p>
          <a:p>
            <a:pPr eaLnBrk="1" hangingPunct="1">
              <a:lnSpc>
                <a:spcPct val="90000"/>
              </a:lnSpc>
              <a:buFontTx/>
              <a:buNone/>
            </a:pPr>
            <a:r>
              <a:rPr lang="en-US" sz="2800" smtClean="0"/>
              <a:t>     - wait for a prepare message</a:t>
            </a:r>
          </a:p>
          <a:p>
            <a:pPr eaLnBrk="1" hangingPunct="1">
              <a:lnSpc>
                <a:spcPct val="90000"/>
              </a:lnSpc>
              <a:buFontTx/>
              <a:buNone/>
            </a:pPr>
            <a:r>
              <a:rPr lang="en-US" sz="2800" smtClean="0"/>
              <a:t>        send vote to coordinator</a:t>
            </a:r>
          </a:p>
          <a:p>
            <a:pPr eaLnBrk="1" hangingPunct="1">
              <a:lnSpc>
                <a:spcPct val="90000"/>
              </a:lnSpc>
              <a:buFontTx/>
              <a:buNone/>
            </a:pPr>
            <a:r>
              <a:rPr lang="en-US" sz="2800" smtClean="0"/>
              <a:t>        if vote is no then decide abort</a:t>
            </a:r>
          </a:p>
          <a:p>
            <a:pPr eaLnBrk="1" hangingPunct="1">
              <a:lnSpc>
                <a:spcPct val="90000"/>
              </a:lnSpc>
              <a:buFontTx/>
              <a:buNone/>
            </a:pPr>
            <a:r>
              <a:rPr lang="en-US" sz="2800" smtClean="0"/>
              <a:t>        else wait for message from coordinator</a:t>
            </a:r>
          </a:p>
          <a:p>
            <a:pPr eaLnBrk="1" hangingPunct="1">
              <a:lnSpc>
                <a:spcPct val="90000"/>
              </a:lnSpc>
              <a:buFontTx/>
              <a:buNone/>
            </a:pPr>
            <a:r>
              <a:rPr lang="en-US" sz="2800" smtClean="0"/>
              <a:t>                if message is abort then decide abort</a:t>
            </a:r>
          </a:p>
          <a:p>
            <a:pPr eaLnBrk="1" hangingPunct="1">
              <a:lnSpc>
                <a:spcPct val="90000"/>
              </a:lnSpc>
              <a:buFontTx/>
              <a:buNone/>
            </a:pPr>
            <a:r>
              <a:rPr lang="en-US" sz="2800" smtClean="0"/>
              <a:t>                else if message is precommit then</a:t>
            </a:r>
          </a:p>
          <a:p>
            <a:pPr eaLnBrk="1" hangingPunct="1">
              <a:lnSpc>
                <a:spcPct val="90000"/>
              </a:lnSpc>
              <a:buFontTx/>
              <a:buNone/>
            </a:pPr>
            <a:r>
              <a:rPr lang="en-US" sz="2800" smtClean="0"/>
              <a:t>                       send ack to coordinator</a:t>
            </a:r>
          </a:p>
          <a:p>
            <a:pPr eaLnBrk="1" hangingPunct="1">
              <a:lnSpc>
                <a:spcPct val="90000"/>
              </a:lnSpc>
              <a:buFontTx/>
              <a:buNone/>
            </a:pPr>
            <a:r>
              <a:rPr lang="en-US" sz="2800" smtClean="0"/>
              <a:t>                       wait for commit message</a:t>
            </a:r>
          </a:p>
          <a:p>
            <a:pPr eaLnBrk="1" hangingPunct="1">
              <a:lnSpc>
                <a:spcPct val="90000"/>
              </a:lnSpc>
              <a:buFontTx/>
              <a:buNone/>
            </a:pPr>
            <a:r>
              <a:rPr lang="en-US" sz="2800" smtClean="0"/>
              <a:t>                        decide commit</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smtClean="0"/>
          </a:p>
        </p:txBody>
      </p:sp>
      <p:sp>
        <p:nvSpPr>
          <p:cNvPr id="18435" name="Content Placeholder 2"/>
          <p:cNvSpPr>
            <a:spLocks noGrp="1"/>
          </p:cNvSpPr>
          <p:nvPr>
            <p:ph idx="1"/>
          </p:nvPr>
        </p:nvSpPr>
        <p:spPr/>
        <p:txBody>
          <a:bodyPr/>
          <a:lstStyle/>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Timestamp-based concurrency control</a:t>
            </a:r>
          </a:p>
        </p:txBody>
      </p:sp>
      <p:sp>
        <p:nvSpPr>
          <p:cNvPr id="8195" name="Rectangle 3"/>
          <p:cNvSpPr>
            <a:spLocks noGrp="1" noChangeArrowheads="1"/>
          </p:cNvSpPr>
          <p:nvPr>
            <p:ph type="body" idx="1"/>
          </p:nvPr>
        </p:nvSpPr>
        <p:spPr/>
        <p:txBody>
          <a:bodyPr/>
          <a:lstStyle/>
          <a:p>
            <a:pPr eaLnBrk="1" hangingPunct="1"/>
            <a:r>
              <a:rPr lang="en-US" smtClean="0"/>
              <a:t>Assign a timestamp ts(T) to each transaction T.</a:t>
            </a:r>
          </a:p>
          <a:p>
            <a:pPr eaLnBrk="1" hangingPunct="1"/>
            <a:r>
              <a:rPr lang="en-US" smtClean="0"/>
              <a:t>Each data item x has two timestamps:</a:t>
            </a:r>
          </a:p>
          <a:p>
            <a:pPr eaLnBrk="1" hangingPunct="1">
              <a:buFontTx/>
              <a:buNone/>
            </a:pPr>
            <a:r>
              <a:rPr lang="en-US" smtClean="0"/>
              <a:t>   rt(x): timestamp of the last transaction that </a:t>
            </a:r>
          </a:p>
          <a:p>
            <a:pPr eaLnBrk="1" hangingPunct="1">
              <a:buFontTx/>
              <a:buNone/>
            </a:pPr>
            <a:r>
              <a:rPr lang="en-US" smtClean="0"/>
              <a:t>             read x</a:t>
            </a:r>
          </a:p>
          <a:p>
            <a:pPr eaLnBrk="1" hangingPunct="1">
              <a:buFontTx/>
              <a:buNone/>
            </a:pPr>
            <a:r>
              <a:rPr lang="en-US" smtClean="0"/>
              <a:t>   wt(x): timestamp of the last transaction that </a:t>
            </a:r>
          </a:p>
          <a:p>
            <a:pPr eaLnBrk="1" hangingPunct="1">
              <a:buFontTx/>
              <a:buNone/>
            </a:pPr>
            <a:r>
              <a:rPr lang="en-US" smtClean="0"/>
              <a:t>               wrote x</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smtClean="0"/>
          </a:p>
        </p:txBody>
      </p:sp>
      <p:sp>
        <p:nvSpPr>
          <p:cNvPr id="19459" name="Rectangle 3"/>
          <p:cNvSpPr>
            <a:spLocks noGrp="1" noChangeArrowheads="1"/>
          </p:cNvSpPr>
          <p:nvPr>
            <p:ph type="body" idx="1"/>
          </p:nvPr>
        </p:nvSpPr>
        <p:spPr/>
        <p:txBody>
          <a:bodyPr/>
          <a:lstStyle/>
          <a:p>
            <a:pPr eaLnBrk="1" hangingPunct="1"/>
            <a:r>
              <a:rPr lang="en-US" smtClean="0"/>
              <a:t>Whenever at least one operational site is in its uncertain period, no other site, either operational or failed, can have decided commit.</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Timeout actions</a:t>
            </a:r>
          </a:p>
        </p:txBody>
      </p:sp>
      <p:sp>
        <p:nvSpPr>
          <p:cNvPr id="20483" name="Rectangle 3"/>
          <p:cNvSpPr>
            <a:spLocks noGrp="1" noChangeArrowheads="1"/>
          </p:cNvSpPr>
          <p:nvPr>
            <p:ph type="body" idx="1"/>
          </p:nvPr>
        </p:nvSpPr>
        <p:spPr/>
        <p:txBody>
          <a:bodyPr/>
          <a:lstStyle/>
          <a:p>
            <a:pPr eaLnBrk="1" hangingPunct="1"/>
            <a:r>
              <a:rPr lang="en-US" sz="2800" smtClean="0"/>
              <a:t>Timeout events:</a:t>
            </a:r>
          </a:p>
          <a:p>
            <a:pPr eaLnBrk="1" hangingPunct="1">
              <a:buFontTx/>
              <a:buNone/>
            </a:pPr>
            <a:r>
              <a:rPr lang="en-US" sz="2800" smtClean="0"/>
              <a:t>  Cohort timeout waiting for prepare: </a:t>
            </a:r>
          </a:p>
          <a:p>
            <a:pPr eaLnBrk="1" hangingPunct="1">
              <a:buFontTx/>
              <a:buNone/>
            </a:pPr>
            <a:r>
              <a:rPr lang="en-US" sz="2800" smtClean="0"/>
              <a:t>             decide abort</a:t>
            </a:r>
          </a:p>
          <a:p>
            <a:pPr eaLnBrk="1" hangingPunct="1">
              <a:buFontTx/>
              <a:buNone/>
            </a:pPr>
            <a:r>
              <a:rPr lang="en-US" sz="2800" smtClean="0"/>
              <a:t> Coordinator timeout waiting for a vote:</a:t>
            </a:r>
          </a:p>
          <a:p>
            <a:pPr eaLnBrk="1" hangingPunct="1">
              <a:buFontTx/>
              <a:buNone/>
            </a:pPr>
            <a:r>
              <a:rPr lang="en-US" sz="2800" smtClean="0"/>
              <a:t>            decide abort; send abort message</a:t>
            </a:r>
          </a:p>
          <a:p>
            <a:pPr eaLnBrk="1" hangingPunct="1">
              <a:buFontTx/>
              <a:buNone/>
            </a:pPr>
            <a:r>
              <a:rPr lang="en-US" sz="2800" smtClean="0"/>
              <a:t>  Coordinator timeout waiting for an ack</a:t>
            </a:r>
          </a:p>
          <a:p>
            <a:pPr eaLnBrk="1" hangingPunct="1">
              <a:buFontTx/>
              <a:buNone/>
            </a:pPr>
            <a:r>
              <a:rPr lang="en-US" sz="2800" smtClean="0"/>
              <a:t>          decide commit and send commit message to </a:t>
            </a:r>
          </a:p>
          <a:p>
            <a:pPr eaLnBrk="1" hangingPunct="1">
              <a:buFontTx/>
              <a:buNone/>
            </a:pPr>
            <a:r>
              <a:rPr lang="en-US" sz="2800" smtClean="0"/>
              <a:t>          all cohorts</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type="body" idx="1"/>
          </p:nvPr>
        </p:nvSpPr>
        <p:spPr/>
        <p:txBody>
          <a:bodyPr/>
          <a:lstStyle/>
          <a:p>
            <a:pPr eaLnBrk="1" hangingPunct="1">
              <a:lnSpc>
                <a:spcPct val="90000"/>
              </a:lnSpc>
            </a:pPr>
            <a:r>
              <a:rPr lang="en-US" sz="2800" smtClean="0"/>
              <a:t>Cohort timeout waiting for precommit or abort or commit:</a:t>
            </a:r>
          </a:p>
          <a:p>
            <a:pPr eaLnBrk="1" hangingPunct="1">
              <a:lnSpc>
                <a:spcPct val="90000"/>
              </a:lnSpc>
              <a:buFontTx/>
              <a:buNone/>
            </a:pPr>
            <a:r>
              <a:rPr lang="en-US" sz="2800" smtClean="0"/>
              <a:t>   contact other cohorts and elect a new coordinator. The new coordinator polls the cohorts to find their status. If any cohort has not voted or has aborted then decide abort. If any cohort has committed then decide commit. If all operational cohorts are uncertain then decide abort. Otherwise, the new coordinator executes the three phase commit protocol by sending precommit messages.</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endParaRPr lang="en-US" smtClean="0"/>
          </a:p>
        </p:txBody>
      </p:sp>
      <p:sp>
        <p:nvSpPr>
          <p:cNvPr id="1028" name="Rectangle 3"/>
          <p:cNvSpPr>
            <a:spLocks noGrp="1" noChangeArrowheads="1"/>
          </p:cNvSpPr>
          <p:nvPr>
            <p:ph type="body" idx="1"/>
          </p:nvPr>
        </p:nvSpPr>
        <p:spPr/>
        <p:txBody>
          <a:bodyPr/>
          <a:lstStyle/>
          <a:p>
            <a:pPr eaLnBrk="1" hangingPunct="1"/>
            <a:r>
              <a:rPr lang="en-US" dirty="0" smtClean="0"/>
              <a:t>If T requests r(x)</a:t>
            </a:r>
          </a:p>
          <a:p>
            <a:pPr eaLnBrk="1" hangingPunct="1">
              <a:buFontTx/>
              <a:buNone/>
            </a:pPr>
            <a:r>
              <a:rPr lang="en-US" dirty="0" smtClean="0"/>
              <a:t>       if </a:t>
            </a:r>
            <a:r>
              <a:rPr lang="en-US" dirty="0" err="1" smtClean="0"/>
              <a:t>wt</a:t>
            </a:r>
            <a:r>
              <a:rPr lang="en-US" dirty="0" smtClean="0"/>
              <a:t>(x) &gt; TS(T) then abort T</a:t>
            </a:r>
          </a:p>
          <a:p>
            <a:pPr eaLnBrk="1" hangingPunct="1">
              <a:buFontTx/>
              <a:buNone/>
            </a:pPr>
            <a:r>
              <a:rPr lang="en-US" dirty="0" smtClean="0"/>
              <a:t>       else update </a:t>
            </a:r>
            <a:r>
              <a:rPr lang="en-US" dirty="0" err="1" smtClean="0"/>
              <a:t>rt</a:t>
            </a:r>
            <a:r>
              <a:rPr lang="en-US" dirty="0" smtClean="0"/>
              <a:t>(x) = max(</a:t>
            </a:r>
            <a:r>
              <a:rPr lang="en-US" dirty="0" err="1" smtClean="0"/>
              <a:t>rt</a:t>
            </a:r>
            <a:r>
              <a:rPr lang="en-US" dirty="0" smtClean="0"/>
              <a:t>(x), TS(T))</a:t>
            </a:r>
          </a:p>
          <a:p>
            <a:pPr eaLnBrk="1" hangingPunct="1">
              <a:buFontTx/>
              <a:buNone/>
            </a:pPr>
            <a:r>
              <a:rPr lang="en-US" dirty="0" smtClean="0"/>
              <a:t> If T request w(x)</a:t>
            </a:r>
          </a:p>
          <a:p>
            <a:pPr eaLnBrk="1" hangingPunct="1">
              <a:buFontTx/>
              <a:buNone/>
            </a:pPr>
            <a:r>
              <a:rPr lang="en-US" dirty="0" smtClean="0"/>
              <a:t>       if </a:t>
            </a:r>
            <a:r>
              <a:rPr lang="en-US" dirty="0" err="1" smtClean="0"/>
              <a:t>rt</a:t>
            </a:r>
            <a:r>
              <a:rPr lang="en-US" dirty="0" smtClean="0"/>
              <a:t>(x) &gt; TS(T) then </a:t>
            </a:r>
          </a:p>
          <a:p>
            <a:pPr eaLnBrk="1" hangingPunct="1">
              <a:buFontTx/>
              <a:buNone/>
            </a:pPr>
            <a:r>
              <a:rPr lang="en-US" dirty="0" smtClean="0"/>
              <a:t>       if </a:t>
            </a:r>
            <a:r>
              <a:rPr lang="en-US" dirty="0" err="1" smtClean="0"/>
              <a:t>rt</a:t>
            </a:r>
            <a:r>
              <a:rPr lang="en-US" dirty="0" smtClean="0"/>
              <a:t>(x) &lt; TS(T) and </a:t>
            </a:r>
            <a:r>
              <a:rPr lang="en-US" dirty="0" err="1" smtClean="0"/>
              <a:t>wt</a:t>
            </a:r>
            <a:r>
              <a:rPr lang="en-US" dirty="0" smtClean="0"/>
              <a:t>(x) &gt; TS(T)</a:t>
            </a:r>
          </a:p>
          <a:p>
            <a:pPr eaLnBrk="1" hangingPunct="1">
              <a:buFontTx/>
              <a:buNone/>
            </a:pPr>
            <a:r>
              <a:rPr lang="en-US" dirty="0" smtClean="0"/>
              <a:t>       if </a:t>
            </a:r>
            <a:r>
              <a:rPr lang="en-US" dirty="0" err="1" smtClean="0"/>
              <a:t>rt</a:t>
            </a:r>
            <a:r>
              <a:rPr lang="en-US" dirty="0" smtClean="0"/>
              <a:t>(x) &lt; TS(T) and </a:t>
            </a:r>
            <a:r>
              <a:rPr lang="en-US" dirty="0" err="1" smtClean="0"/>
              <a:t>wt</a:t>
            </a:r>
            <a:r>
              <a:rPr lang="en-US" dirty="0" smtClean="0"/>
              <a:t>(x) &lt; TS(T)</a:t>
            </a:r>
          </a:p>
        </p:txBody>
      </p:sp>
      <mc:AlternateContent xmlns:mc="http://schemas.openxmlformats.org/markup-compatibility/2006" xmlns:p14="http://schemas.microsoft.com/office/powerpoint/2010/main">
        <mc:Choice Requires="p14">
          <p:contentPart p14:bwMode="auto" r:id="rId4">
            <p14:nvContentPartPr>
              <p14:cNvPr id="1026" name="Ink 45"/>
              <p14:cNvContentPartPr>
                <a14:cpLocks xmlns:a14="http://schemas.microsoft.com/office/drawing/2010/main" noRot="1" noChangeAspect="1" noEditPoints="1" noChangeArrowheads="1" noChangeShapeType="1"/>
              </p14:cNvContentPartPr>
              <p14:nvPr/>
            </p14:nvContentPartPr>
            <p14:xfrm>
              <a:off x="2717800" y="1019175"/>
              <a:ext cx="69850" cy="42863"/>
            </p14:xfrm>
          </p:contentPart>
        </mc:Choice>
        <mc:Fallback xmlns="">
          <p:pic>
            <p:nvPicPr>
              <p:cNvPr id="1026" name="Ink 45"/>
              <p:cNvPicPr>
                <a:picLocks noRot="1" noChangeAspect="1" noEditPoints="1" noChangeArrowheads="1" noChangeShapeType="1"/>
              </p:cNvPicPr>
              <p:nvPr/>
            </p:nvPicPr>
            <p:blipFill>
              <a:blip r:embed="rId5"/>
              <a:stretch>
                <a:fillRect/>
              </a:stretch>
            </p:blipFill>
            <p:spPr>
              <a:xfrm>
                <a:off x="2711319" y="1012692"/>
                <a:ext cx="82812" cy="55830"/>
              </a:xfrm>
              <a:prstGeom prst="rect">
                <a:avLst/>
              </a:prstGeom>
            </p:spPr>
          </p:pic>
        </mc:Fallback>
      </mc:AlternateContent>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endParaRPr lang="en-US" smtClean="0"/>
          </a:p>
        </p:txBody>
      </p:sp>
      <p:sp>
        <p:nvSpPr>
          <p:cNvPr id="1028" name="Rectangle 3"/>
          <p:cNvSpPr>
            <a:spLocks noGrp="1" noChangeArrowheads="1"/>
          </p:cNvSpPr>
          <p:nvPr>
            <p:ph type="body" idx="1"/>
          </p:nvPr>
        </p:nvSpPr>
        <p:spPr/>
        <p:txBody>
          <a:bodyPr/>
          <a:lstStyle/>
          <a:p>
            <a:pPr eaLnBrk="1" hangingPunct="1"/>
            <a:r>
              <a:rPr lang="en-US" dirty="0" smtClean="0"/>
              <a:t>If T requests r(x)</a:t>
            </a:r>
          </a:p>
          <a:p>
            <a:pPr eaLnBrk="1" hangingPunct="1">
              <a:buFontTx/>
              <a:buNone/>
            </a:pPr>
            <a:r>
              <a:rPr lang="en-US" dirty="0" smtClean="0"/>
              <a:t>       if </a:t>
            </a:r>
            <a:r>
              <a:rPr lang="en-US" dirty="0" err="1" smtClean="0"/>
              <a:t>wt</a:t>
            </a:r>
            <a:r>
              <a:rPr lang="en-US" dirty="0" smtClean="0"/>
              <a:t>(x) &gt; TS(T) then abort T</a:t>
            </a:r>
          </a:p>
          <a:p>
            <a:pPr eaLnBrk="1" hangingPunct="1">
              <a:buFontTx/>
              <a:buNone/>
            </a:pPr>
            <a:r>
              <a:rPr lang="en-US" dirty="0" smtClean="0"/>
              <a:t>       else update </a:t>
            </a:r>
            <a:r>
              <a:rPr lang="en-US" dirty="0" err="1" smtClean="0"/>
              <a:t>rt</a:t>
            </a:r>
            <a:r>
              <a:rPr lang="en-US" dirty="0" smtClean="0"/>
              <a:t>(x) = max(</a:t>
            </a:r>
            <a:r>
              <a:rPr lang="en-US" dirty="0" err="1" smtClean="0"/>
              <a:t>rt</a:t>
            </a:r>
            <a:r>
              <a:rPr lang="en-US" dirty="0" smtClean="0"/>
              <a:t>(x), TS(T))</a:t>
            </a:r>
          </a:p>
          <a:p>
            <a:pPr eaLnBrk="1" hangingPunct="1">
              <a:buFontTx/>
              <a:buNone/>
            </a:pPr>
            <a:r>
              <a:rPr lang="en-US" dirty="0" smtClean="0"/>
              <a:t> If T request w(x)</a:t>
            </a:r>
          </a:p>
          <a:p>
            <a:pPr eaLnBrk="1" hangingPunct="1">
              <a:buFontTx/>
              <a:buNone/>
            </a:pPr>
            <a:r>
              <a:rPr lang="en-US" dirty="0" smtClean="0"/>
              <a:t>       if </a:t>
            </a:r>
            <a:r>
              <a:rPr lang="en-US" dirty="0" err="1" smtClean="0"/>
              <a:t>rt</a:t>
            </a:r>
            <a:r>
              <a:rPr lang="en-US" dirty="0" smtClean="0"/>
              <a:t>(x) &gt; TS(T) then </a:t>
            </a:r>
            <a:r>
              <a:rPr lang="en-US" dirty="0" smtClean="0"/>
              <a:t>abort T</a:t>
            </a:r>
            <a:endParaRPr lang="en-US" dirty="0" smtClean="0"/>
          </a:p>
          <a:p>
            <a:pPr eaLnBrk="1" hangingPunct="1">
              <a:buFontTx/>
              <a:buNone/>
            </a:pPr>
            <a:r>
              <a:rPr lang="en-US" dirty="0" smtClean="0"/>
              <a:t>       if </a:t>
            </a:r>
            <a:r>
              <a:rPr lang="en-US" dirty="0" err="1" smtClean="0"/>
              <a:t>rt</a:t>
            </a:r>
            <a:r>
              <a:rPr lang="en-US" dirty="0" smtClean="0"/>
              <a:t>(x) &lt; TS(T) and </a:t>
            </a:r>
            <a:r>
              <a:rPr lang="en-US" dirty="0" err="1" smtClean="0"/>
              <a:t>wt</a:t>
            </a:r>
            <a:r>
              <a:rPr lang="en-US" dirty="0" smtClean="0"/>
              <a:t>(x) &gt; TS(T</a:t>
            </a:r>
            <a:r>
              <a:rPr lang="en-US" dirty="0" smtClean="0"/>
              <a:t>) then skip</a:t>
            </a:r>
            <a:endParaRPr lang="en-US" dirty="0" smtClean="0"/>
          </a:p>
          <a:p>
            <a:pPr eaLnBrk="1" hangingPunct="1">
              <a:buFontTx/>
              <a:buNone/>
            </a:pPr>
            <a:r>
              <a:rPr lang="en-US" dirty="0" smtClean="0"/>
              <a:t>       if </a:t>
            </a:r>
            <a:r>
              <a:rPr lang="en-US" dirty="0" err="1" smtClean="0"/>
              <a:t>rt</a:t>
            </a:r>
            <a:r>
              <a:rPr lang="en-US" dirty="0" smtClean="0"/>
              <a:t>(x) &lt; TS(T) and </a:t>
            </a:r>
            <a:r>
              <a:rPr lang="en-US" dirty="0" err="1" smtClean="0"/>
              <a:t>wt</a:t>
            </a:r>
            <a:r>
              <a:rPr lang="en-US" dirty="0" smtClean="0"/>
              <a:t>(x) &lt; TS(T</a:t>
            </a:r>
            <a:r>
              <a:rPr lang="en-US" dirty="0" smtClean="0"/>
              <a:t>) then </a:t>
            </a:r>
            <a:r>
              <a:rPr lang="en-US" dirty="0" err="1" smtClean="0"/>
              <a:t>wt</a:t>
            </a:r>
            <a:r>
              <a:rPr lang="en-US" dirty="0" smtClean="0"/>
              <a:t>(x)=TS(T)</a:t>
            </a:r>
            <a:endParaRPr lang="en-US" dirty="0" smtClean="0"/>
          </a:p>
        </p:txBody>
      </p:sp>
      <mc:AlternateContent xmlns:mc="http://schemas.openxmlformats.org/markup-compatibility/2006" xmlns:p14="http://schemas.microsoft.com/office/powerpoint/2010/main">
        <mc:Choice Requires="p14">
          <p:contentPart p14:bwMode="auto" r:id="rId4">
            <p14:nvContentPartPr>
              <p14:cNvPr id="1026" name="Ink 45"/>
              <p14:cNvContentPartPr>
                <a14:cpLocks xmlns:a14="http://schemas.microsoft.com/office/drawing/2010/main" noRot="1" noChangeAspect="1" noEditPoints="1" noChangeArrowheads="1" noChangeShapeType="1"/>
              </p14:cNvContentPartPr>
              <p14:nvPr/>
            </p14:nvContentPartPr>
            <p14:xfrm>
              <a:off x="2717800" y="1019175"/>
              <a:ext cx="69850" cy="42863"/>
            </p14:xfrm>
          </p:contentPart>
        </mc:Choice>
        <mc:Fallback xmlns="">
          <p:pic>
            <p:nvPicPr>
              <p:cNvPr id="1026" name="Ink 45"/>
              <p:cNvPicPr>
                <a:picLocks noRot="1" noChangeAspect="1" noEditPoints="1" noChangeArrowheads="1" noChangeShapeType="1"/>
              </p:cNvPicPr>
              <p:nvPr/>
            </p:nvPicPr>
            <p:blipFill>
              <a:blip r:embed="rId5"/>
              <a:stretch>
                <a:fillRect/>
              </a:stretch>
            </p:blipFill>
            <p:spPr>
              <a:xfrm>
                <a:off x="2711319" y="1012692"/>
                <a:ext cx="82812" cy="55830"/>
              </a:xfrm>
              <a:prstGeom prst="rect">
                <a:avLst/>
              </a:prstGeom>
            </p:spPr>
          </p:pic>
        </mc:Fallback>
      </mc:AlternateContent>
    </p:spTree>
    <p:custDataLst>
      <p:tags r:id="rId1"/>
    </p:custDataLst>
    <p:extLst>
      <p:ext uri="{BB962C8B-B14F-4D97-AF65-F5344CB8AC3E}">
        <p14:creationId xmlns:p14="http://schemas.microsoft.com/office/powerpoint/2010/main" val="2961273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Optimistic Concurrency Control</a:t>
            </a:r>
          </a:p>
        </p:txBody>
      </p:sp>
      <p:sp>
        <p:nvSpPr>
          <p:cNvPr id="9219" name="Rectangle 3"/>
          <p:cNvSpPr>
            <a:spLocks noGrp="1" noChangeArrowheads="1"/>
          </p:cNvSpPr>
          <p:nvPr>
            <p:ph type="body" idx="1"/>
          </p:nvPr>
        </p:nvSpPr>
        <p:spPr/>
        <p:txBody>
          <a:bodyPr/>
          <a:lstStyle/>
          <a:p>
            <a:pPr eaLnBrk="1" hangingPunct="1"/>
            <a:r>
              <a:rPr lang="en-US" smtClean="0"/>
              <a:t>Assume that there are no conflicts</a:t>
            </a:r>
          </a:p>
          <a:p>
            <a:pPr eaLnBrk="1" hangingPunct="1"/>
            <a:r>
              <a:rPr lang="en-US" smtClean="0"/>
              <a:t>Get sequence number and access variables</a:t>
            </a:r>
          </a:p>
          <a:p>
            <a:pPr eaLnBrk="1" hangingPunct="1"/>
            <a:r>
              <a:rPr lang="en-US" smtClean="0"/>
              <a:t>At commit time, check to see if any conflicts occurred</a:t>
            </a:r>
          </a:p>
          <a:p>
            <a:pPr eaLnBrk="1" hangingPunct="1"/>
            <a:r>
              <a:rPr lang="en-US" smtClean="0"/>
              <a:t>If yes then abort else commit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2"/>
          <p:cNvSpPr>
            <a:spLocks noGrp="1" noChangeArrowheads="1"/>
          </p:cNvSpPr>
          <p:nvPr>
            <p:ph type="title"/>
          </p:nvPr>
        </p:nvSpPr>
        <p:spPr/>
        <p:txBody>
          <a:bodyPr/>
          <a:lstStyle/>
          <a:p>
            <a:pPr eaLnBrk="1" hangingPunct="1"/>
            <a:r>
              <a:rPr lang="en-US" smtClean="0"/>
              <a:t>Atomicity</a:t>
            </a:r>
          </a:p>
        </p:txBody>
      </p:sp>
      <p:sp>
        <p:nvSpPr>
          <p:cNvPr id="3080" name="Rectangle 3"/>
          <p:cNvSpPr>
            <a:spLocks noGrp="1" noChangeArrowheads="1"/>
          </p:cNvSpPr>
          <p:nvPr>
            <p:ph type="body" idx="1"/>
          </p:nvPr>
        </p:nvSpPr>
        <p:spPr/>
        <p:txBody>
          <a:bodyPr/>
          <a:lstStyle/>
          <a:p>
            <a:pPr eaLnBrk="1" hangingPunct="1"/>
            <a:r>
              <a:rPr lang="en-US" smtClean="0"/>
              <a:t>Ensure that a set of actions is performed atomically: all or none</a:t>
            </a:r>
          </a:p>
          <a:p>
            <a:pPr eaLnBrk="1" hangingPunct="1"/>
            <a:r>
              <a:rPr lang="en-US" smtClean="0"/>
              <a:t>Distributed transactions require the subtransactions to be atomic</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 </a:t>
            </a:r>
          </a:p>
        </p:txBody>
      </p:sp>
      <p:sp>
        <p:nvSpPr>
          <p:cNvPr id="4100" name="Rectangle 3"/>
          <p:cNvSpPr>
            <a:spLocks noGrp="1" noChangeArrowheads="1"/>
          </p:cNvSpPr>
          <p:nvPr>
            <p:ph type="body" idx="1"/>
          </p:nvPr>
        </p:nvSpPr>
        <p:spPr/>
        <p:txBody>
          <a:bodyPr/>
          <a:lstStyle/>
          <a:p>
            <a:pPr eaLnBrk="1" hangingPunct="1"/>
            <a:r>
              <a:rPr lang="en-US" smtClean="0"/>
              <a:t>Each site votes “yes” or “no”.</a:t>
            </a:r>
          </a:p>
          <a:p>
            <a:pPr eaLnBrk="1" hangingPunct="1"/>
            <a:r>
              <a:rPr lang="en-US" smtClean="0"/>
              <a:t>A decision to commit is made only if all sites vote yes. Else the decision is to abort.</a:t>
            </a:r>
          </a:p>
          <a:p>
            <a:pPr eaLnBrk="1" hangingPunct="1"/>
            <a:r>
              <a:rPr lang="en-US" smtClean="0"/>
              <a:t>If any one site commits, then eventually all sites must commit</a:t>
            </a:r>
          </a:p>
          <a:p>
            <a:pPr eaLnBrk="1" hangingPunct="1"/>
            <a:r>
              <a:rPr lang="en-US" smtClean="0"/>
              <a:t>If any one site aborts then eventually all sites must abort</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 </a:t>
            </a:r>
          </a:p>
        </p:txBody>
      </p:sp>
      <p:sp>
        <p:nvSpPr>
          <p:cNvPr id="10243" name="Rectangle 3"/>
          <p:cNvSpPr>
            <a:spLocks noGrp="1" noChangeArrowheads="1"/>
          </p:cNvSpPr>
          <p:nvPr>
            <p:ph type="body" idx="1"/>
          </p:nvPr>
        </p:nvSpPr>
        <p:spPr/>
        <p:txBody>
          <a:bodyPr/>
          <a:lstStyle/>
          <a:p>
            <a:pPr eaLnBrk="1" hangingPunct="1"/>
            <a:r>
              <a:rPr lang="en-US" smtClean="0"/>
              <a:t>A site cannot reverse its decision</a:t>
            </a:r>
          </a:p>
          <a:p>
            <a:pPr eaLnBrk="1" hangingPunct="1"/>
            <a:r>
              <a:rPr lang="en-US" smtClean="0"/>
              <a:t>If there are no failures and all sites vote to commit then the decision must be to commit</a:t>
            </a:r>
          </a:p>
          <a:p>
            <a:pPr eaLnBrk="1" hangingPunct="1"/>
            <a:r>
              <a:rPr lang="en-US" smtClean="0"/>
              <a:t>No message loss. Messages arriving at a failed site are lost. FIFO delivery</a:t>
            </a:r>
          </a:p>
          <a:p>
            <a:pPr eaLnBrk="1" hangingPunct="1"/>
            <a:r>
              <a:rPr lang="en-US" smtClean="0"/>
              <a:t>No false timeout</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WI" val="16"/>
  <p:tag name="BSN" val="16"/>
  <p:tag name="SVT" val="FALSE"/>
  <p:tag name="NBP" val="1"/>
  <p:tag name="CVB" val="16"/>
  <p:tag name="SPT" val="FALSE"/>
  <p:tag name="CII" val="16"/>
</p:tagLst>
</file>

<file path=ppt/tags/tag10.xml><?xml version="1.0" encoding="utf-8"?>
<p:tagLst xmlns:a="http://schemas.openxmlformats.org/drawingml/2006/main" xmlns:r="http://schemas.openxmlformats.org/officeDocument/2006/relationships" xmlns:p="http://schemas.openxmlformats.org/presentationml/2006/main">
  <p:tag name="SWI" val="33"/>
  <p:tag name="CVB" val="33"/>
  <p:tag name="NBP" val="1"/>
  <p:tag name="SPT" val="TRUE"/>
  <p:tag name="BSN" val="33"/>
  <p:tag name="LFXCI" val="7"/>
  <p:tag name="SVT" val="TRUE"/>
  <p:tag name="CII" val="33"/>
</p:tagLst>
</file>

<file path=ppt/tags/tag11.xml><?xml version="1.0" encoding="utf-8"?>
<p:tagLst xmlns:a="http://schemas.openxmlformats.org/drawingml/2006/main" xmlns:r="http://schemas.openxmlformats.org/officeDocument/2006/relationships" xmlns:p="http://schemas.openxmlformats.org/presentationml/2006/main">
  <p:tag name="ITS" val="TRUE"/>
</p:tagLst>
</file>

<file path=ppt/tags/tag12.xml><?xml version="1.0" encoding="utf-8"?>
<p:tagLst xmlns:a="http://schemas.openxmlformats.org/drawingml/2006/main" xmlns:r="http://schemas.openxmlformats.org/officeDocument/2006/relationships" xmlns:p="http://schemas.openxmlformats.org/presentationml/2006/main">
  <p:tag name="SWI" val="29"/>
  <p:tag name="CVB" val="29"/>
  <p:tag name="NBP" val="1"/>
  <p:tag name="SPT" val="TRUE"/>
  <p:tag name="BSN" val="29"/>
  <p:tag name="LFXCI" val="1"/>
  <p:tag name="SVT" val="TRUE"/>
  <p:tag name="CII" val="29"/>
</p:tagLst>
</file>

<file path=ppt/tags/tag13.xml><?xml version="1.0" encoding="utf-8"?>
<p:tagLst xmlns:a="http://schemas.openxmlformats.org/drawingml/2006/main" xmlns:r="http://schemas.openxmlformats.org/officeDocument/2006/relationships" xmlns:p="http://schemas.openxmlformats.org/presentationml/2006/main">
  <p:tag name="SWI" val="10"/>
  <p:tag name="NBP" val="1"/>
  <p:tag name="CVB" val="10"/>
  <p:tag name="SPT" val="FALSE"/>
  <p:tag name="BSN" val="10"/>
  <p:tag name="LFXCI" val="0"/>
  <p:tag name="SVT" val="TRUE"/>
  <p:tag name="CII" val="10"/>
</p:tagLst>
</file>

<file path=ppt/tags/tag14.xml><?xml version="1.0" encoding="utf-8"?>
<p:tagLst xmlns:a="http://schemas.openxmlformats.org/drawingml/2006/main" xmlns:r="http://schemas.openxmlformats.org/officeDocument/2006/relationships" xmlns:p="http://schemas.openxmlformats.org/presentationml/2006/main">
  <p:tag name="SWI" val="43"/>
  <p:tag name="CVB" val="43"/>
  <p:tag name="NBP" val="1"/>
  <p:tag name="SPT" val="TRUE"/>
  <p:tag name="BSN" val="43"/>
  <p:tag name="LFXCI" val="1"/>
  <p:tag name="SVT" val="TRUE"/>
  <p:tag name="CII" val="43"/>
</p:tagLst>
</file>

<file path=ppt/tags/tag15.xml><?xml version="1.0" encoding="utf-8"?>
<p:tagLst xmlns:a="http://schemas.openxmlformats.org/drawingml/2006/main" xmlns:r="http://schemas.openxmlformats.org/officeDocument/2006/relationships" xmlns:p="http://schemas.openxmlformats.org/presentationml/2006/main">
  <p:tag name="SWI" val="41"/>
  <p:tag name="CVB" val="41"/>
  <p:tag name="NBP" val="1"/>
  <p:tag name="SPT" val="TRUE"/>
  <p:tag name="BSN" val="41"/>
  <p:tag name="LFXCI" val="1"/>
  <p:tag name="SVT" val="TRUE"/>
  <p:tag name="CII" val="41"/>
</p:tagLst>
</file>

<file path=ppt/tags/tag16.xml><?xml version="1.0" encoding="utf-8"?>
<p:tagLst xmlns:a="http://schemas.openxmlformats.org/drawingml/2006/main" xmlns:r="http://schemas.openxmlformats.org/officeDocument/2006/relationships" xmlns:p="http://schemas.openxmlformats.org/presentationml/2006/main">
  <p:tag name="SWI" val="40"/>
  <p:tag name="CVB" val="40"/>
  <p:tag name="NBP" val="1"/>
  <p:tag name="SPT" val="TRUE"/>
  <p:tag name="BSN" val="40"/>
  <p:tag name="LFXCI" val="2"/>
  <p:tag name="SVT" val="TRUE"/>
  <p:tag name="CII" val="40"/>
</p:tagLst>
</file>

<file path=ppt/tags/tag17.xml><?xml version="1.0" encoding="utf-8"?>
<p:tagLst xmlns:a="http://schemas.openxmlformats.org/drawingml/2006/main" xmlns:r="http://schemas.openxmlformats.org/officeDocument/2006/relationships" xmlns:p="http://schemas.openxmlformats.org/presentationml/2006/main">
  <p:tag name="SWI" val="45"/>
  <p:tag name="CVB" val="45"/>
  <p:tag name="NBP" val="1"/>
  <p:tag name="SPT" val="TRUE"/>
  <p:tag name="BSN" val="45"/>
  <p:tag name="LFXCI" val="1"/>
  <p:tag name="SVT" val="TRUE"/>
  <p:tag name="CII" val="45"/>
</p:tagLst>
</file>

<file path=ppt/tags/tag18.xml><?xml version="1.0" encoding="utf-8"?>
<p:tagLst xmlns:a="http://schemas.openxmlformats.org/drawingml/2006/main" xmlns:r="http://schemas.openxmlformats.org/officeDocument/2006/relationships" xmlns:p="http://schemas.openxmlformats.org/presentationml/2006/main">
  <p:tag name="SWI" val="51"/>
  <p:tag name="CVB" val="51"/>
  <p:tag name="NBP" val="1"/>
  <p:tag name="SPT" val="TRUE"/>
  <p:tag name="BSN" val="51"/>
  <p:tag name="LFXCI" val="3"/>
  <p:tag name="SVT" val="TRUE"/>
  <p:tag name="CII" val="51"/>
</p:tagLst>
</file>

<file path=ppt/tags/tag2.xml><?xml version="1.0" encoding="utf-8"?>
<p:tagLst xmlns:a="http://schemas.openxmlformats.org/drawingml/2006/main" xmlns:r="http://schemas.openxmlformats.org/officeDocument/2006/relationships" xmlns:p="http://schemas.openxmlformats.org/presentationml/2006/main">
  <p:tag name="SWI" val="17"/>
  <p:tag name="BSN" val="17"/>
  <p:tag name="SVT" val="FALSE"/>
  <p:tag name="NBP" val="1"/>
  <p:tag name="CVB" val="17"/>
  <p:tag name="SPT" val="FALSE"/>
  <p:tag name="CII" val="17"/>
</p:tagLst>
</file>

<file path=ppt/tags/tag3.xml><?xml version="1.0" encoding="utf-8"?>
<p:tagLst xmlns:a="http://schemas.openxmlformats.org/drawingml/2006/main" xmlns:r="http://schemas.openxmlformats.org/officeDocument/2006/relationships" xmlns:p="http://schemas.openxmlformats.org/presentationml/2006/main">
  <p:tag name="SWI" val="17"/>
  <p:tag name="BSN" val="17"/>
  <p:tag name="SVT" val="FALSE"/>
  <p:tag name="NBP" val="1"/>
  <p:tag name="CVB" val="17"/>
  <p:tag name="SPT" val="FALSE"/>
  <p:tag name="CII" val="17"/>
</p:tagLst>
</file>

<file path=ppt/tags/tag4.xml><?xml version="1.0" encoding="utf-8"?>
<p:tagLst xmlns:a="http://schemas.openxmlformats.org/drawingml/2006/main" xmlns:r="http://schemas.openxmlformats.org/officeDocument/2006/relationships" xmlns:p="http://schemas.openxmlformats.org/presentationml/2006/main">
  <p:tag name="SWI" val="2"/>
  <p:tag name="NBP" val="1"/>
  <p:tag name="CVB" val="2"/>
  <p:tag name="SPT" val="FALSE"/>
  <p:tag name="BSN" val="2"/>
  <p:tag name="LFXCI" val="0"/>
  <p:tag name="SVT" val="TRUE"/>
  <p:tag name="CII" val="2"/>
</p:tagLst>
</file>

<file path=ppt/tags/tag5.xml><?xml version="1.0" encoding="utf-8"?>
<p:tagLst xmlns:a="http://schemas.openxmlformats.org/drawingml/2006/main" xmlns:r="http://schemas.openxmlformats.org/officeDocument/2006/relationships" xmlns:p="http://schemas.openxmlformats.org/presentationml/2006/main">
  <p:tag name="BSN" val="3"/>
  <p:tag name="LFXCI" val="0"/>
  <p:tag name="SVT" val="TRUE"/>
  <p:tag name="SWI" val="16"/>
  <p:tag name="CVB" val="16"/>
  <p:tag name="NBP" val="1"/>
  <p:tag name="SPT" val="TRUE"/>
  <p:tag name="CII" val="16"/>
</p:tagLst>
</file>

<file path=ppt/tags/tag6.xml><?xml version="1.0" encoding="utf-8"?>
<p:tagLst xmlns:a="http://schemas.openxmlformats.org/drawingml/2006/main" xmlns:r="http://schemas.openxmlformats.org/officeDocument/2006/relationships" xmlns:p="http://schemas.openxmlformats.org/presentationml/2006/main">
  <p:tag name="BSN" val="59"/>
  <p:tag name="LFXCI" val="1"/>
  <p:tag name="SVT" val="TRUE"/>
  <p:tag name="SWI" val="61"/>
  <p:tag name="CVB" val="61"/>
  <p:tag name="NBP" val="1"/>
  <p:tag name="SPT" val="TRUE"/>
  <p:tag name="CII" val="61"/>
</p:tagLst>
</file>

<file path=ppt/tags/tag7.xml><?xml version="1.0" encoding="utf-8"?>
<p:tagLst xmlns:a="http://schemas.openxmlformats.org/drawingml/2006/main" xmlns:r="http://schemas.openxmlformats.org/officeDocument/2006/relationships" xmlns:p="http://schemas.openxmlformats.org/presentationml/2006/main">
  <p:tag name="SWI" val="54"/>
  <p:tag name="CVB" val="54"/>
  <p:tag name="NBP" val="1"/>
  <p:tag name="SPT" val="TRUE"/>
  <p:tag name="BSN" val="54"/>
  <p:tag name="LFXCI" val="2"/>
  <p:tag name="SVT" val="TRUE"/>
  <p:tag name="CII" val="54"/>
</p:tagLst>
</file>

<file path=ppt/tags/tag8.xml><?xml version="1.0" encoding="utf-8"?>
<p:tagLst xmlns:a="http://schemas.openxmlformats.org/drawingml/2006/main" xmlns:r="http://schemas.openxmlformats.org/officeDocument/2006/relationships" xmlns:p="http://schemas.openxmlformats.org/presentationml/2006/main">
  <p:tag name="TC" val="2"/>
  <p:tag name="AIBP" val="0"/>
  <p:tag name="ITS" val="TRUE"/>
</p:tagLst>
</file>

<file path=ppt/tags/tag9.xml><?xml version="1.0" encoding="utf-8"?>
<p:tagLst xmlns:a="http://schemas.openxmlformats.org/drawingml/2006/main" xmlns:r="http://schemas.openxmlformats.org/officeDocument/2006/relationships" xmlns:p="http://schemas.openxmlformats.org/presentationml/2006/main">
  <p:tag name="SWI" val="6"/>
  <p:tag name="NBP" val="1"/>
  <p:tag name="CVB" val="6"/>
  <p:tag name="SPT" val="FALSE"/>
  <p:tag name="BSN" val="6"/>
  <p:tag name="LFXCI" val="0"/>
  <p:tag name="SVT" val="TRUE"/>
  <p:tag name="CII" val="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859</Words>
  <Application>Microsoft Office PowerPoint</Application>
  <PresentationFormat>On-screen Show (4:3)</PresentationFormat>
  <Paragraphs>127</Paragraphs>
  <Slides>22</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CIS 720</vt:lpstr>
      <vt:lpstr>Timestamp-based concurrency control</vt:lpstr>
      <vt:lpstr>PowerPoint Presentation</vt:lpstr>
      <vt:lpstr>PowerPoint Presentation</vt:lpstr>
      <vt:lpstr>Optimistic Concurrency Control</vt:lpstr>
      <vt:lpstr>PowerPoint Presentation</vt:lpstr>
      <vt:lpstr>Atomicity</vt:lpstr>
      <vt:lpstr> </vt:lpstr>
      <vt:lpstr> </vt:lpstr>
      <vt:lpstr>Two phase commit</vt:lpstr>
      <vt:lpstr> </vt:lpstr>
      <vt:lpstr>PowerPoint Presentation</vt:lpstr>
      <vt:lpstr> </vt:lpstr>
      <vt:lpstr>PowerPoint Presentation</vt:lpstr>
      <vt:lpstr> </vt:lpstr>
      <vt:lpstr>PowerPoint Presentation</vt:lpstr>
      <vt:lpstr>Three Phase Commit</vt:lpstr>
      <vt:lpstr>PowerPoint Presentation</vt:lpstr>
      <vt:lpstr>PowerPoint Presentation</vt:lpstr>
      <vt:lpstr>PowerPoint Presentation</vt:lpstr>
      <vt:lpstr>Timeout actions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 720</dc:title>
  <dc:creator>singh</dc:creator>
  <cp:lastModifiedBy>Gurdip Singh</cp:lastModifiedBy>
  <cp:revision>14</cp:revision>
  <dcterms:created xsi:type="dcterms:W3CDTF">2008-11-24T20:40:04Z</dcterms:created>
  <dcterms:modified xsi:type="dcterms:W3CDTF">2013-10-31T15:05:44Z</dcterms:modified>
</cp:coreProperties>
</file>