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0.xml" ContentType="application/vnd.openxmlformats-officedocument.presentationml.tags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/>
            </a:lvl1pPr>
          </a:lstStyle>
          <a:p>
            <a:pPr>
              <a:defRPr/>
            </a:pPr>
            <a:fld id="{C2440BAD-03CF-4D45-BD58-49F361D96EE3}" type="datetimeFigureOut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/>
            </a:lvl1pPr>
          </a:lstStyle>
          <a:p>
            <a:pPr>
              <a:defRPr/>
            </a:pPr>
            <a:fld id="{E0474D45-D6A7-4BEF-8259-31DDDC1C7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78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9B3E7FE-E6F9-49A1-806F-73D6962D239A}" type="datetimeFigureOut">
              <a:rPr lang="en-US"/>
              <a:pPr/>
              <a:t>9/12/2013</a:t>
            </a:fld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F9EC284-B407-4D36-9370-BC91BEF97E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80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FF202-BDEA-42EC-95A1-B205D1A31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0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E4536-3B07-4CAA-8A03-D58124E9A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1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473DD-EAA9-43B7-A62B-55C687EE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4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3081-D8D5-41E1-9219-017C37F75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1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57BA7-A845-4377-B146-E89187F49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8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109E4-75DF-4CFE-B726-A25D047E7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1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543A9-B96C-4225-9C67-0DA16EEC5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7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D1314-6BF2-413F-8F78-05250AFA8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8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D709-23E2-4635-BE53-DF56B306E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4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7BAA4-FBBE-425F-ADB3-26CB230A6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7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6759B-6E25-4DC8-BC5A-2BDEB5F2F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5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56043A-FDD9-43B2-BB71-C5E7DF6B3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CIS 720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Invariant Based Methodology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Reader[i]: 			Writer: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do true </a:t>
            </a:r>
            <a:r>
              <a:rPr lang="en-US" sz="2000">
                <a:sym typeface="Wingdings" pitchFamily="2" charset="2"/>
              </a:rPr>
              <a:t> 		                 </a:t>
            </a:r>
            <a:r>
              <a:rPr lang="en-US" sz="2000"/>
              <a:t>do true </a:t>
            </a:r>
            <a:r>
              <a:rPr lang="en-US" sz="2000">
                <a:sym typeface="Wingdings" pitchFamily="2" charset="2"/>
              </a:rPr>
              <a:t></a:t>
            </a: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nr = nr + 1			P(rw) 	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if nr == 1 </a:t>
            </a:r>
            <a:r>
              <a:rPr lang="en-US" sz="2000">
                <a:sym typeface="Wingdings" pitchFamily="2" charset="2"/>
              </a:rPr>
              <a:t> P(rw) fi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ym typeface="Wingdings" pitchFamily="2" charset="2"/>
              </a:rPr>
              <a:t>  	           </a:t>
            </a:r>
            <a:r>
              <a:rPr lang="en-US" sz="2000"/>
              <a:t>                         		 write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read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nr = nr - 1	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if (nr =0)  V(rw) fi			V(rw)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od 			  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oc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Readers/writers problem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Reader[i]: 			Writer: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do true </a:t>
            </a:r>
            <a:r>
              <a:rPr lang="en-US" sz="2000">
                <a:sym typeface="Wingdings" pitchFamily="2" charset="2"/>
              </a:rPr>
              <a:t> 		      </a:t>
            </a:r>
            <a:r>
              <a:rPr lang="en-US" sz="2000"/>
              <a:t>do true </a:t>
            </a:r>
            <a:r>
              <a:rPr lang="en-US" sz="2000">
                <a:sym typeface="Wingdings" pitchFamily="2" charset="2"/>
              </a:rPr>
              <a:t></a:t>
            </a: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nr=nr+1			nw = nw + 1 	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		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 read                          		 write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	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nr = nr - 1			nw = nw - 1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od 			  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oc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Readers/writers problem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Reader[i]: 			Writer: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do true </a:t>
            </a:r>
            <a:r>
              <a:rPr lang="en-US" sz="2000">
                <a:sym typeface="Wingdings" pitchFamily="2" charset="2"/>
              </a:rPr>
              <a:t> 		      </a:t>
            </a:r>
            <a:r>
              <a:rPr lang="en-US" sz="2000"/>
              <a:t>do true </a:t>
            </a:r>
            <a:r>
              <a:rPr lang="en-US" sz="2000">
                <a:sym typeface="Wingdings" pitchFamily="2" charset="2"/>
              </a:rPr>
              <a:t></a:t>
            </a: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nr=nr+1			nw = nw + 1 	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		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 read                          		 write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	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nr = nr - 1			nw = nw - 1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od 			  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oc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BAD =  (nr &gt; 0 /\  nw &gt; 0 )  \/ nw &gt; 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Invariant:  not (BAD)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 (nr = 0 \/ nw = 0) /\ nw &lt;= 1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Readers/writers problem</a:t>
            </a:r>
          </a:p>
        </p:txBody>
      </p:sp>
      <p:pic>
        <p:nvPicPr>
          <p:cNvPr id="13318" name="Picture 6" descr="Teg~0050~52224~2987~192~25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312738"/>
            <a:ext cx="26988" cy="2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Reader[i]: 			Writer: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do true </a:t>
            </a:r>
            <a:r>
              <a:rPr lang="en-US" sz="2000">
                <a:sym typeface="Wingdings" pitchFamily="2" charset="2"/>
              </a:rPr>
              <a:t> 		      </a:t>
            </a:r>
            <a:r>
              <a:rPr lang="en-US" sz="2000"/>
              <a:t>do true </a:t>
            </a:r>
            <a:r>
              <a:rPr lang="en-US" sz="2000">
                <a:sym typeface="Wingdings" pitchFamily="2" charset="2"/>
              </a:rPr>
              <a:t></a:t>
            </a: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in</a:t>
            </a:r>
            <a:r>
              <a:rPr lang="en-US" sz="2000" baseline="-25000"/>
              <a:t>r</a:t>
            </a:r>
            <a:r>
              <a:rPr lang="en-US" sz="2000"/>
              <a:t> = in</a:t>
            </a:r>
            <a:r>
              <a:rPr lang="en-US" sz="2000" baseline="-25000"/>
              <a:t>r </a:t>
            </a:r>
            <a:r>
              <a:rPr lang="en-US" sz="2000"/>
              <a:t> + 1  	       		    in</a:t>
            </a:r>
            <a:r>
              <a:rPr lang="en-US" sz="2000" baseline="-25000"/>
              <a:t>w</a:t>
            </a:r>
            <a:r>
              <a:rPr lang="en-US" sz="2000"/>
              <a:t> = in</a:t>
            </a:r>
            <a:r>
              <a:rPr lang="en-US" sz="2000" baseline="-25000"/>
              <a:t>w </a:t>
            </a:r>
            <a:r>
              <a:rPr lang="en-US" sz="2000"/>
              <a:t> + 1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		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 read                          		 write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	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out</a:t>
            </a:r>
            <a:r>
              <a:rPr lang="en-US" sz="2000" baseline="-25000"/>
              <a:t>r</a:t>
            </a:r>
            <a:r>
              <a:rPr lang="en-US" sz="2000"/>
              <a:t> = out</a:t>
            </a:r>
            <a:r>
              <a:rPr lang="en-US" sz="2000" baseline="-25000"/>
              <a:t>r </a:t>
            </a:r>
            <a:r>
              <a:rPr lang="en-US" sz="2000"/>
              <a:t> + 1		 	out</a:t>
            </a:r>
            <a:r>
              <a:rPr lang="en-US" sz="2000" baseline="-25000"/>
              <a:t>w</a:t>
            </a:r>
            <a:r>
              <a:rPr lang="en-US" sz="2000"/>
              <a:t> = out</a:t>
            </a:r>
            <a:r>
              <a:rPr lang="en-US" sz="2000" baseline="-25000"/>
              <a:t>w </a:t>
            </a:r>
            <a:r>
              <a:rPr lang="en-US" sz="2000"/>
              <a:t> + 1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od 			  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oc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Readers/writers problem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Reader[i]: 			Writer: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do true </a:t>
            </a:r>
            <a:r>
              <a:rPr lang="en-US" sz="2000">
                <a:sym typeface="Wingdings" pitchFamily="2" charset="2"/>
              </a:rPr>
              <a:t> 		      </a:t>
            </a:r>
            <a:r>
              <a:rPr lang="en-US" sz="2000"/>
              <a:t>do true </a:t>
            </a:r>
            <a:r>
              <a:rPr lang="en-US" sz="2000">
                <a:sym typeface="Wingdings" pitchFamily="2" charset="2"/>
              </a:rPr>
              <a:t></a:t>
            </a: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		 in</a:t>
            </a:r>
            <a:r>
              <a:rPr lang="en-US" sz="2000" baseline="-25000"/>
              <a:t>r</a:t>
            </a:r>
            <a:r>
              <a:rPr lang="en-US" sz="2000"/>
              <a:t> = in</a:t>
            </a:r>
            <a:r>
              <a:rPr lang="en-US" sz="2000" baseline="-25000"/>
              <a:t>r </a:t>
            </a:r>
            <a:r>
              <a:rPr lang="en-US" sz="2000"/>
              <a:t> + 1  	       		    in</a:t>
            </a:r>
            <a:r>
              <a:rPr lang="en-US" sz="2000" baseline="-25000"/>
              <a:t>w</a:t>
            </a:r>
            <a:r>
              <a:rPr lang="en-US" sz="2000"/>
              <a:t> = in</a:t>
            </a:r>
            <a:r>
              <a:rPr lang="en-US" sz="2000" baseline="-25000"/>
              <a:t>w </a:t>
            </a:r>
            <a:r>
              <a:rPr lang="en-US" sz="2000"/>
              <a:t> + 1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		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 read                          		 write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	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 out</a:t>
            </a:r>
            <a:r>
              <a:rPr lang="en-US" sz="2000" baseline="-25000"/>
              <a:t>r</a:t>
            </a:r>
            <a:r>
              <a:rPr lang="en-US" sz="2000"/>
              <a:t> = out</a:t>
            </a:r>
            <a:r>
              <a:rPr lang="en-US" sz="2000" baseline="-25000"/>
              <a:t>r </a:t>
            </a:r>
            <a:r>
              <a:rPr lang="en-US" sz="2000"/>
              <a:t> + 1		 	out</a:t>
            </a:r>
            <a:r>
              <a:rPr lang="en-US" sz="2000" baseline="-25000"/>
              <a:t>w</a:t>
            </a:r>
            <a:r>
              <a:rPr lang="en-US" sz="2000"/>
              <a:t> = out</a:t>
            </a:r>
            <a:r>
              <a:rPr lang="en-US" sz="2000" baseline="-25000"/>
              <a:t>w </a:t>
            </a:r>
            <a:r>
              <a:rPr lang="en-US" sz="2000"/>
              <a:t> + 1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od 			  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oc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BAD =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Invariant:  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Readers/writers problem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Technique of Passing the baton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may contain statements</a:t>
            </a:r>
          </a:p>
          <a:p>
            <a:pPr lvl="1" eaLnBrk="1" hangingPunct="1"/>
            <a:r>
              <a:rPr lang="en-US" smtClean="0"/>
              <a:t>F</a:t>
            </a:r>
            <a:r>
              <a:rPr lang="en-US" baseline="-25000" smtClean="0"/>
              <a:t>1</a:t>
            </a:r>
            <a:r>
              <a:rPr lang="en-US" smtClean="0"/>
              <a:t>  : &lt;S&gt;</a:t>
            </a:r>
            <a:endParaRPr lang="en-US" baseline="-25000" smtClean="0"/>
          </a:p>
          <a:p>
            <a:pPr lvl="1" eaLnBrk="1" hangingPunct="1"/>
            <a:r>
              <a:rPr lang="en-US" smtClean="0"/>
              <a:t>F</a:t>
            </a:r>
            <a:r>
              <a:rPr lang="en-US" baseline="-25000" smtClean="0"/>
              <a:t>2</a:t>
            </a:r>
            <a:r>
              <a:rPr lang="en-US" smtClean="0"/>
              <a:t> :  &lt; await (B</a:t>
            </a:r>
            <a:r>
              <a:rPr lang="en-US" baseline="-25000" smtClean="0"/>
              <a:t>j</a:t>
            </a:r>
            <a:r>
              <a:rPr lang="en-US" smtClean="0"/>
              <a:t>) </a:t>
            </a:r>
            <a:r>
              <a:rPr lang="en-US" smtClean="0">
                <a:sym typeface="Wingdings" pitchFamily="2" charset="2"/>
              </a:rPr>
              <a:t> S</a:t>
            </a:r>
            <a:r>
              <a:rPr lang="en-US" baseline="-25000" smtClean="0">
                <a:sym typeface="Wingdings" pitchFamily="2" charset="2"/>
              </a:rPr>
              <a:t>j</a:t>
            </a:r>
            <a:r>
              <a:rPr lang="en-US" smtClean="0">
                <a:sym typeface="Wingdings" pitchFamily="2" charset="2"/>
              </a:rPr>
              <a:t> &gt;</a:t>
            </a:r>
          </a:p>
          <a:p>
            <a:pPr lvl="1" eaLnBrk="1" hangingPunct="1">
              <a:buFontTx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/>
            <a:r>
              <a:rPr lang="en-US" smtClean="0">
                <a:sym typeface="Wingdings" pitchFamily="2" charset="2"/>
              </a:rPr>
              <a:t>Introduce the following semaphores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e : for controlling access to evaluate the conditions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b</a:t>
            </a:r>
            <a:r>
              <a:rPr lang="en-US" baseline="-25000" smtClean="0">
                <a:sym typeface="Wingdings" pitchFamily="2" charset="2"/>
              </a:rPr>
              <a:t>j</a:t>
            </a:r>
            <a:r>
              <a:rPr lang="en-US" smtClean="0">
                <a:sym typeface="Wingdings" pitchFamily="2" charset="2"/>
              </a:rPr>
              <a:t> : for each guard B</a:t>
            </a:r>
            <a:r>
              <a:rPr lang="en-US" baseline="-25000" smtClean="0">
                <a:sym typeface="Wingdings" pitchFamily="2" charset="2"/>
              </a:rPr>
              <a:t>j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Introduce a new counter d</a:t>
            </a:r>
            <a:r>
              <a:rPr lang="en-US" baseline="-25000" smtClean="0"/>
              <a:t>j</a:t>
            </a:r>
            <a:r>
              <a:rPr lang="en-US" smtClean="0"/>
              <a:t> for each guard B</a:t>
            </a:r>
            <a:r>
              <a:rPr lang="en-US" baseline="-25000" smtClean="0"/>
              <a:t>j</a:t>
            </a:r>
            <a:endParaRPr lang="en-US" smtClean="0"/>
          </a:p>
          <a:p>
            <a:pPr eaLnBrk="1" hangingPunct="1"/>
            <a:r>
              <a:rPr lang="en-US" smtClean="0"/>
              <a:t>Replace as follows:</a:t>
            </a:r>
          </a:p>
          <a:p>
            <a:pPr eaLnBrk="1" hangingPunct="1"/>
            <a:r>
              <a:rPr lang="en-US" smtClean="0"/>
              <a:t>F</a:t>
            </a:r>
            <a:r>
              <a:rPr lang="en-US" baseline="-25000" smtClean="0"/>
              <a:t>1</a:t>
            </a:r>
            <a:r>
              <a:rPr lang="en-US" smtClean="0"/>
              <a:t>: </a:t>
            </a:r>
          </a:p>
          <a:p>
            <a:pPr eaLnBrk="1" hangingPunct="1">
              <a:buFontTx/>
              <a:buNone/>
            </a:pPr>
            <a:r>
              <a:rPr lang="en-US" smtClean="0"/>
              <a:t>		P(e)</a:t>
            </a:r>
          </a:p>
          <a:p>
            <a:pPr eaLnBrk="1" hangingPunct="1">
              <a:buFontTx/>
              <a:buNone/>
            </a:pPr>
            <a:r>
              <a:rPr lang="en-US" smtClean="0"/>
              <a:t>		S</a:t>
            </a:r>
            <a:r>
              <a:rPr lang="en-US" baseline="-25000" smtClean="0"/>
              <a:t>j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SIGNAL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Reader[i]: 			Writer: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do true </a:t>
            </a:r>
            <a:r>
              <a:rPr lang="en-US" sz="2000">
                <a:sym typeface="Wingdings" pitchFamily="2" charset="2"/>
              </a:rPr>
              <a:t> 		      </a:t>
            </a:r>
            <a:r>
              <a:rPr lang="en-US" sz="2000"/>
              <a:t>do true </a:t>
            </a:r>
            <a:r>
              <a:rPr lang="en-US" sz="2000">
                <a:sym typeface="Wingdings" pitchFamily="2" charset="2"/>
              </a:rPr>
              <a:t></a:t>
            </a: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</a:t>
            </a:r>
            <a:r>
              <a:rPr lang="en-US" sz="1600" i="1"/>
              <a:t>&lt;await(nw = 0) </a:t>
            </a:r>
            <a:r>
              <a:rPr lang="en-US" sz="1600" i="1">
                <a:sym typeface="Wingdings" pitchFamily="2" charset="2"/>
              </a:rPr>
              <a:t> </a:t>
            </a:r>
            <a:r>
              <a:rPr lang="en-US" sz="1600" i="1"/>
              <a:t>nr=nr+1&gt;	           &lt;await(nw=0 /\ nr = 0) </a:t>
            </a:r>
            <a:r>
              <a:rPr lang="en-US" sz="1600" i="1">
                <a:sym typeface="Wingdings" pitchFamily="2" charset="2"/>
              </a:rPr>
              <a:t> </a:t>
            </a:r>
            <a:r>
              <a:rPr lang="en-US" sz="1600" i="1"/>
              <a:t>nw = nw + 1&gt;</a:t>
            </a:r>
            <a:r>
              <a:rPr lang="en-US" sz="2000"/>
              <a:t> 	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		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 read                          		 write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	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&lt;</a:t>
            </a:r>
            <a:r>
              <a:rPr lang="en-US" sz="1600" i="1"/>
              <a:t>nr = nr – 1&gt;</a:t>
            </a:r>
            <a:r>
              <a:rPr lang="en-US" sz="2000"/>
              <a:t>			</a:t>
            </a:r>
            <a:r>
              <a:rPr lang="en-US" sz="2000" i="1"/>
              <a:t>&lt;</a:t>
            </a:r>
            <a:r>
              <a:rPr lang="en-US" sz="1600" i="1"/>
              <a:t>nw = nw – 1&gt;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od 			  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oc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Readers/writers problem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Reader[i]: 		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do true </a:t>
            </a:r>
            <a:r>
              <a:rPr lang="en-US" sz="2000">
                <a:sym typeface="Wingdings" pitchFamily="2" charset="2"/>
              </a:rPr>
              <a:t> 		      </a:t>
            </a: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</a:t>
            </a:r>
            <a:r>
              <a:rPr lang="en-US" sz="1600" i="1"/>
              <a:t>&lt;await(nw = 0) </a:t>
            </a:r>
            <a:r>
              <a:rPr lang="en-US" sz="1600" i="1">
                <a:sym typeface="Wingdings" pitchFamily="2" charset="2"/>
              </a:rPr>
              <a:t> </a:t>
            </a:r>
            <a:r>
              <a:rPr lang="en-US" sz="1600" i="1"/>
              <a:t>nr=nr+1&gt;	           </a:t>
            </a:r>
            <a:r>
              <a:rPr lang="en-US" sz="2000"/>
              <a:t>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		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 read                          		 		  	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&lt;</a:t>
            </a:r>
            <a:r>
              <a:rPr lang="en-US" sz="1600" i="1"/>
              <a:t>nr = nr – 1&gt;</a:t>
            </a:r>
            <a:r>
              <a:rPr lang="en-US" sz="2000"/>
              <a:t>			</a:t>
            </a:r>
            <a:endParaRPr lang="en-US" sz="1600" i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od 			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oc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Readers/writers problem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Producer/consumer problem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Producer: 			Consumer: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do true </a:t>
            </a:r>
            <a:r>
              <a:rPr lang="en-US" sz="2000">
                <a:sym typeface="Wingdings" pitchFamily="2" charset="2"/>
              </a:rPr>
              <a:t> 		      </a:t>
            </a:r>
            <a:r>
              <a:rPr lang="en-US" sz="2000"/>
              <a:t>do true </a:t>
            </a:r>
            <a:r>
              <a:rPr lang="en-US" sz="2000">
                <a:sym typeface="Wingdings" pitchFamily="2" charset="2"/>
              </a:rPr>
              <a:t></a:t>
            </a: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produce pdata 	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		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 buf = pdata                               cdata = buf;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	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			           consume cdata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od 			       	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oc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			Writer: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		</a:t>
            </a:r>
            <a:r>
              <a:rPr lang="en-US" sz="2000">
                <a:sym typeface="Wingdings" pitchFamily="2" charset="2"/>
              </a:rPr>
              <a:t>		      </a:t>
            </a:r>
            <a:r>
              <a:rPr lang="en-US" sz="2000"/>
              <a:t>do true </a:t>
            </a:r>
            <a:r>
              <a:rPr lang="en-US" sz="2000">
                <a:sym typeface="Wingdings" pitchFamily="2" charset="2"/>
              </a:rPr>
              <a:t></a:t>
            </a: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		</a:t>
            </a:r>
            <a:r>
              <a:rPr lang="en-US" sz="1600" i="1"/>
              <a:t>	           &lt;await(nw=0 /\ nr = 0) </a:t>
            </a:r>
            <a:r>
              <a:rPr lang="en-US" sz="1600" i="1">
                <a:sym typeface="Wingdings" pitchFamily="2" charset="2"/>
              </a:rPr>
              <a:t> </a:t>
            </a:r>
            <a:r>
              <a:rPr lang="en-US" sz="1600" i="1"/>
              <a:t>nw = nw + 1&gt;</a:t>
            </a:r>
            <a:r>
              <a:rPr lang="en-US" sz="2000"/>
              <a:t> 	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		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		          		 write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	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				</a:t>
            </a:r>
            <a:r>
              <a:rPr lang="en-US" sz="2000" i="1"/>
              <a:t>&lt;</a:t>
            </a:r>
            <a:r>
              <a:rPr lang="en-US" sz="1600" i="1"/>
              <a:t>nw = nw – 1&gt;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				  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oc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Readers/writers problem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SIGNAL</a:t>
            </a:r>
          </a:p>
          <a:p>
            <a:pPr>
              <a:buFontTx/>
              <a:buNone/>
            </a:pPr>
            <a:r>
              <a:rPr lang="en-US" smtClean="0"/>
              <a:t>	if (nw = 0 and dr &gt; 0) </a:t>
            </a:r>
            <a:r>
              <a:rPr lang="en-US" smtClean="0">
                <a:sym typeface="Wingdings" pitchFamily="2" charset="2"/>
              </a:rPr>
              <a:t> dr = dr – 1; V(r)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     elseif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       (nw = 0 and nr = 0 and dw &gt; 0) 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			dw = dw – 1; V(w)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	else V(e)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04800" y="228600"/>
            <a:ext cx="822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Reader[i]: 			Writer: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do true </a:t>
            </a:r>
            <a:r>
              <a:rPr lang="en-US" sz="2000">
                <a:sym typeface="Wingdings" pitchFamily="2" charset="2"/>
              </a:rPr>
              <a:t> 		      </a:t>
            </a:r>
            <a:r>
              <a:rPr lang="en-US" sz="2000"/>
              <a:t>do true </a:t>
            </a:r>
            <a:r>
              <a:rPr lang="en-US" sz="2000">
                <a:sym typeface="Wingdings" pitchFamily="2" charset="2"/>
              </a:rPr>
              <a:t></a:t>
            </a: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P(e)			       P(e)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</a:t>
            </a:r>
            <a:r>
              <a:rPr lang="en-US" sz="1600" i="1"/>
              <a:t>if (nw &gt; 0) dr++; V(e); P(r) fi</a:t>
            </a:r>
            <a:r>
              <a:rPr lang="en-US" sz="2000"/>
              <a:t>          if </a:t>
            </a:r>
            <a:r>
              <a:rPr lang="en-US" sz="1600" i="1"/>
              <a:t>(nw=0 /\ nr = 0) </a:t>
            </a:r>
            <a:r>
              <a:rPr lang="en-US" sz="1600" i="1">
                <a:sym typeface="Wingdings" pitchFamily="2" charset="2"/>
              </a:rPr>
              <a:t> dw++; V(e); P(w) fi</a:t>
            </a:r>
            <a:r>
              <a:rPr lang="en-US" sz="2000"/>
              <a:t> 	 </a:t>
            </a:r>
            <a:r>
              <a:rPr lang="en-US" sz="1600" i="1"/>
              <a:t>nr++;			       nw++;</a:t>
            </a:r>
            <a:r>
              <a:rPr lang="en-US" sz="2000"/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</a:t>
            </a:r>
            <a:r>
              <a:rPr lang="en-US" i="1"/>
              <a:t>SIGNAL 		       SIGNAL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 read                          		 write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</a:t>
            </a:r>
            <a:r>
              <a:rPr lang="en-US" sz="1600" i="1"/>
              <a:t>P(e)			       P(e)</a:t>
            </a:r>
            <a:r>
              <a:rPr lang="en-US" sz="2000"/>
              <a:t>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nr--;			</a:t>
            </a:r>
            <a:r>
              <a:rPr lang="en-US" sz="2000" i="1"/>
              <a:t>       </a:t>
            </a:r>
            <a:r>
              <a:rPr lang="en-US" sz="1600" i="1"/>
              <a:t>nw--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i="1"/>
              <a:t>		  SIGNAL			        SIGNAL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od 			  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oc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304800" y="4648200"/>
            <a:ext cx="83058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i="1"/>
              <a:t>SIGNAL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i="1"/>
              <a:t>	if (nw = 0 and dr &gt; 0) </a:t>
            </a:r>
            <a:r>
              <a:rPr lang="en-US" i="1">
                <a:sym typeface="Wingdings" pitchFamily="2" charset="2"/>
              </a:rPr>
              <a:t> dr = dr – 1; V(r)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i="1">
                <a:sym typeface="Wingdings" pitchFamily="2" charset="2"/>
              </a:rPr>
              <a:t>     elseif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i="1">
                <a:sym typeface="Wingdings" pitchFamily="2" charset="2"/>
              </a:rPr>
              <a:t>       (nw = 0 and nr = 0 and dw &gt; 0)  dw = dw – 1; V(w)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i="1">
                <a:sym typeface="Wingdings" pitchFamily="2" charset="2"/>
              </a:rPr>
              <a:t>	else V(e)</a:t>
            </a:r>
            <a:endParaRPr lang="en-US" i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Weak Reader preference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a reader A is reading and a reader B and a writer C is waiting then B is given preference. </a:t>
            </a:r>
          </a:p>
          <a:p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Strong Reader preference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a reader B and a writer C is waiting then B is given preference.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Strong Writer preference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a reader B and a writer C is waiting then C is given preference. </a:t>
            </a:r>
          </a:p>
          <a:p>
            <a:r>
              <a:rPr lang="en-US" smtClean="0"/>
              <a:t>SIGNAL:</a:t>
            </a:r>
          </a:p>
          <a:p>
            <a:pPr lvl="1">
              <a:buFontTx/>
              <a:buNone/>
            </a:pPr>
            <a:r>
              <a:rPr lang="en-US" smtClean="0"/>
              <a:t>If nw = 0 /\ dr &gt; 0 /\ dw = 0 </a:t>
            </a:r>
            <a:r>
              <a:rPr lang="en-US" smtClean="0">
                <a:sym typeface="Wingdings" pitchFamily="2" charset="2"/>
              </a:rPr>
              <a:t> dr = dr – 1; V(r) </a:t>
            </a:r>
          </a:p>
          <a:p>
            <a:pPr lvl="1">
              <a:buFontTx/>
              <a:buNone/>
            </a:pPr>
            <a:r>
              <a:rPr lang="en-US" smtClean="0">
                <a:sym typeface="Wingdings" pitchFamily="2" charset="2"/>
              </a:rPr>
              <a:t>[]</a:t>
            </a:r>
          </a:p>
          <a:p>
            <a:pPr lvl="1">
              <a:buFontTx/>
              <a:buNone/>
            </a:pPr>
            <a:r>
              <a:rPr lang="en-US" smtClean="0">
                <a:sym typeface="Wingdings" pitchFamily="2" charset="2"/>
              </a:rPr>
              <a:t>  nr = 0 /\ nw = 0 /\ dw &gt; 0  dw = dw – 1; V(w);</a:t>
            </a:r>
          </a:p>
          <a:p>
            <a:pPr lvl="1">
              <a:buFontTx/>
              <a:buNone/>
            </a:pPr>
            <a:r>
              <a:rPr lang="en-US" smtClean="0">
                <a:sym typeface="Wingdings" pitchFamily="2" charset="2"/>
              </a:rPr>
              <a:t>[] else -&gt; V(e)</a:t>
            </a:r>
          </a:p>
          <a:p>
            <a:pPr lvl="1">
              <a:buFontTx/>
              <a:buNone/>
            </a:pPr>
            <a:r>
              <a:rPr lang="en-US" smtClean="0">
                <a:sym typeface="Wingdings" pitchFamily="2" charset="2"/>
              </a:rPr>
              <a:t>fi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Producer/consumer problem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/>
              <a:t>in1 = out1 = in2 = out2 = 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Producer: 			Consumer: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     do true </a:t>
            </a:r>
            <a:r>
              <a:rPr lang="en-US" sz="2000" dirty="0">
                <a:sym typeface="Wingdings" pitchFamily="2" charset="2"/>
              </a:rPr>
              <a:t>          </a:t>
            </a:r>
            <a:r>
              <a:rPr lang="en-US" sz="1600" i="1" dirty="0">
                <a:sym typeface="Wingdings" pitchFamily="2" charset="2"/>
              </a:rPr>
              <a:t>{in1=out1}</a:t>
            </a:r>
            <a:r>
              <a:rPr lang="en-US" sz="2000" dirty="0">
                <a:sym typeface="Wingdings" pitchFamily="2" charset="2"/>
              </a:rPr>
              <a:t>	      </a:t>
            </a:r>
            <a:r>
              <a:rPr lang="en-US" sz="2000" dirty="0"/>
              <a:t>do true </a:t>
            </a:r>
            <a:r>
              <a:rPr lang="en-US" sz="2000" dirty="0">
                <a:sym typeface="Wingdings" pitchFamily="2" charset="2"/>
              </a:rPr>
              <a:t>           </a:t>
            </a:r>
            <a:r>
              <a:rPr lang="en-US" sz="1600" i="1" dirty="0">
                <a:sym typeface="Wingdings" pitchFamily="2" charset="2"/>
              </a:rPr>
              <a:t>{in2=out2}</a:t>
            </a:r>
            <a:endParaRPr lang="en-US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           produce </a:t>
            </a:r>
            <a:r>
              <a:rPr lang="en-US" sz="2000" dirty="0" err="1"/>
              <a:t>pdata</a:t>
            </a:r>
            <a:r>
              <a:rPr lang="en-US" sz="2000" dirty="0"/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             in1 = in1 + 1			 in2 = in2 + 1	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                </a:t>
            </a:r>
            <a:r>
              <a:rPr lang="en-US" sz="2000" dirty="0" err="1"/>
              <a:t>buf</a:t>
            </a:r>
            <a:r>
              <a:rPr lang="en-US" sz="2000" dirty="0"/>
              <a:t> = </a:t>
            </a:r>
            <a:r>
              <a:rPr lang="en-US" sz="2000" dirty="0" err="1"/>
              <a:t>pdata</a:t>
            </a:r>
            <a:r>
              <a:rPr lang="en-US" sz="2000" dirty="0"/>
              <a:t>   </a:t>
            </a:r>
            <a:r>
              <a:rPr lang="en-US" sz="1600" i="1" dirty="0"/>
              <a:t>{in1 = out1+1}</a:t>
            </a:r>
            <a:r>
              <a:rPr lang="en-US" sz="2000" dirty="0"/>
              <a:t>           </a:t>
            </a:r>
            <a:r>
              <a:rPr lang="en-US" sz="2000" dirty="0" err="1"/>
              <a:t>cdata</a:t>
            </a:r>
            <a:r>
              <a:rPr lang="en-US" sz="2000" dirty="0"/>
              <a:t> = </a:t>
            </a:r>
            <a:r>
              <a:rPr lang="en-US" sz="2000" dirty="0" err="1"/>
              <a:t>buf</a:t>
            </a:r>
            <a:r>
              <a:rPr lang="en-US" sz="2000" dirty="0"/>
              <a:t> </a:t>
            </a:r>
            <a:r>
              <a:rPr lang="en-US" sz="1600" i="1" dirty="0"/>
              <a:t>{in2 = out2+1}</a:t>
            </a:r>
            <a:r>
              <a:rPr lang="en-US" dirty="0"/>
              <a:t> </a:t>
            </a: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	     out1 = out1 + 1		out2 = out2 + 1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		          </a:t>
            </a:r>
            <a:r>
              <a:rPr lang="en-US" sz="1600" i="1" dirty="0">
                <a:sym typeface="Wingdings" pitchFamily="2" charset="2"/>
              </a:rPr>
              <a:t>{in1=out1}</a:t>
            </a:r>
            <a:r>
              <a:rPr lang="en-US" dirty="0"/>
              <a:t> </a:t>
            </a:r>
            <a:r>
              <a:rPr lang="en-US" sz="2000" dirty="0"/>
              <a:t>               consume </a:t>
            </a:r>
            <a:r>
              <a:rPr lang="en-US" sz="2000" dirty="0" err="1"/>
              <a:t>cdata</a:t>
            </a:r>
            <a:r>
              <a:rPr lang="en-US" sz="2000" dirty="0"/>
              <a:t> </a:t>
            </a:r>
            <a:r>
              <a:rPr lang="en-US" sz="1600" i="1" dirty="0"/>
              <a:t>{in2 = out2}</a:t>
            </a:r>
            <a:r>
              <a:rPr lang="en-US" dirty="0"/>
              <a:t> </a:t>
            </a: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     od 			       	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 err="1"/>
              <a:t>oc</a:t>
            </a: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Invariant:    </a:t>
            </a:r>
          </a:p>
        </p:txBody>
      </p:sp>
      <p:pic>
        <p:nvPicPr>
          <p:cNvPr id="4103" name="Picture 7" descr="Teg~0051~25280~25771~512~170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425" y="2697163"/>
            <a:ext cx="71438" cy="1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 descr="Teg~0052~25408~26112~320~17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888" y="2732088"/>
            <a:ext cx="444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Producer/consumer problem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Producer: 			  Consumer: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     do true </a:t>
            </a:r>
            <a:r>
              <a:rPr lang="en-US" sz="2000" dirty="0">
                <a:sym typeface="Wingdings" pitchFamily="2" charset="2"/>
              </a:rPr>
              <a:t> 	   	          </a:t>
            </a:r>
            <a:r>
              <a:rPr lang="en-US" sz="2000" dirty="0"/>
              <a:t>do true </a:t>
            </a:r>
            <a:r>
              <a:rPr lang="en-US" sz="2000" dirty="0">
                <a:sym typeface="Wingdings" pitchFamily="2" charset="2"/>
              </a:rPr>
              <a:t></a:t>
            </a: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         produce </a:t>
            </a:r>
            <a:r>
              <a:rPr lang="en-US" sz="2000" dirty="0" err="1"/>
              <a:t>pdata</a:t>
            </a:r>
            <a:r>
              <a:rPr lang="en-US" sz="2000" dirty="0"/>
              <a:t> 	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         </a:t>
            </a:r>
            <a:r>
              <a:rPr lang="en-US" sz="1600" dirty="0"/>
              <a:t>&lt;await(in1 &lt;=out2) </a:t>
            </a:r>
            <a:r>
              <a:rPr lang="en-US" sz="1600" dirty="0">
                <a:sym typeface="Wingdings" pitchFamily="2" charset="2"/>
              </a:rPr>
              <a:t></a:t>
            </a:r>
            <a:r>
              <a:rPr lang="en-US" sz="1600" dirty="0"/>
              <a:t> in1 = in1 + 1&gt;</a:t>
            </a:r>
            <a:r>
              <a:rPr lang="en-US" dirty="0"/>
              <a:t> </a:t>
            </a:r>
            <a:r>
              <a:rPr lang="en-US" sz="1600" dirty="0"/>
              <a:t>	&lt;await(in2 &lt; out1)</a:t>
            </a:r>
            <a:r>
              <a:rPr lang="en-US" sz="1600" dirty="0">
                <a:sym typeface="Wingdings" pitchFamily="2" charset="2"/>
              </a:rPr>
              <a:t></a:t>
            </a:r>
            <a:r>
              <a:rPr lang="en-US" sz="1600" dirty="0"/>
              <a:t>	 in2 = in2 + 1&gt;	</a:t>
            </a:r>
            <a:r>
              <a:rPr lang="en-US" sz="2000" dirty="0"/>
              <a:t>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              </a:t>
            </a:r>
            <a:r>
              <a:rPr lang="en-US" sz="2000" dirty="0" err="1"/>
              <a:t>buf</a:t>
            </a:r>
            <a:r>
              <a:rPr lang="en-US" sz="2000" dirty="0"/>
              <a:t> = </a:t>
            </a:r>
            <a:r>
              <a:rPr lang="en-US" sz="2000" dirty="0" err="1"/>
              <a:t>pdata</a:t>
            </a:r>
            <a:r>
              <a:rPr lang="en-US" sz="2000" dirty="0"/>
              <a:t>                                   </a:t>
            </a:r>
            <a:r>
              <a:rPr lang="en-US" sz="2000" dirty="0" err="1"/>
              <a:t>cdata</a:t>
            </a:r>
            <a:r>
              <a:rPr lang="en-US" sz="2000" dirty="0"/>
              <a:t> = </a:t>
            </a:r>
            <a:r>
              <a:rPr lang="en-US" sz="2000" dirty="0" err="1"/>
              <a:t>buf</a:t>
            </a: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	 &lt;out1 = out1 + 1&gt;		 &lt;out2 = out2 + 1&gt;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				                consume </a:t>
            </a:r>
            <a:r>
              <a:rPr lang="en-US" sz="2000" dirty="0" err="1"/>
              <a:t>cdata</a:t>
            </a: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	     od 			      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 err="1"/>
              <a:t>oc</a:t>
            </a: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Invariant:    (in1 &lt;= out2 + 1)  /\  (in2 &lt;= out1)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Producer/consumer problem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Producer: 			Consumer: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     do true </a:t>
            </a:r>
            <a:r>
              <a:rPr lang="en-US">
                <a:sym typeface="Wingdings" pitchFamily="2" charset="2"/>
              </a:rPr>
              <a:t> 		     	     </a:t>
            </a:r>
            <a:r>
              <a:rPr lang="en-US"/>
              <a:t>do true </a:t>
            </a:r>
            <a:r>
              <a:rPr lang="en-US">
                <a:sym typeface="Wingdings" pitchFamily="2" charset="2"/>
              </a:rPr>
              <a:t></a:t>
            </a:r>
            <a:endParaRPr lang="en-US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            produce pdata 	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       </a:t>
            </a:r>
            <a:r>
              <a:rPr lang="en-US" sz="1400"/>
              <a:t>&lt;await(empty &gt; 0) </a:t>
            </a:r>
            <a:r>
              <a:rPr lang="en-US" sz="1400">
                <a:sym typeface="Wingdings" pitchFamily="2" charset="2"/>
              </a:rPr>
              <a:t></a:t>
            </a:r>
            <a:r>
              <a:rPr lang="en-US" sz="1400"/>
              <a:t> empty= empty -1&gt;</a:t>
            </a:r>
            <a:r>
              <a:rPr lang="en-US" sz="1600"/>
              <a:t>     </a:t>
            </a:r>
            <a:r>
              <a:rPr lang="en-US" sz="1400"/>
              <a:t>&lt;await(full &gt; 0) </a:t>
            </a:r>
            <a:r>
              <a:rPr lang="en-US" sz="1400">
                <a:sym typeface="Wingdings" pitchFamily="2" charset="2"/>
              </a:rPr>
              <a:t></a:t>
            </a:r>
            <a:r>
              <a:rPr lang="en-US" sz="1400"/>
              <a:t> full = full -1 &gt;	</a:t>
            </a:r>
            <a:r>
              <a:rPr lang="en-US"/>
              <a:t>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                buf = pdata                                 cdata = buf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	  </a:t>
            </a:r>
            <a:r>
              <a:rPr lang="en-US" sz="1400" i="1"/>
              <a:t>&lt;full = full + 1&gt;</a:t>
            </a:r>
            <a:r>
              <a:rPr lang="en-US"/>
              <a:t>		         </a:t>
            </a:r>
            <a:r>
              <a:rPr lang="en-US" sz="1400" i="1"/>
              <a:t>&lt;empty = empty + 1&gt;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				          consume cdata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     od 			  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oc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Invariant:    (in1 &lt;= out2 + 1)  /\  (in2 &lt;= out1)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empty = out2 + 1 in1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full = out1 – in2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Producer/consumer problem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Producer: 			Consumer: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do true </a:t>
            </a:r>
            <a:r>
              <a:rPr lang="en-US" sz="2000">
                <a:sym typeface="Wingdings" pitchFamily="2" charset="2"/>
              </a:rPr>
              <a:t> 		      </a:t>
            </a:r>
            <a:r>
              <a:rPr lang="en-US" sz="2000"/>
              <a:t>do true </a:t>
            </a:r>
            <a:r>
              <a:rPr lang="en-US" sz="2000">
                <a:sym typeface="Wingdings" pitchFamily="2" charset="2"/>
              </a:rPr>
              <a:t></a:t>
            </a: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produce pdata 	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P(empty)			P(full)	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 buf = pdata                               cdata = buf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V(full)				V(empty)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			               consume cdata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od 			       	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oc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Invariant:    (in1 &lt;= out2 + 1)  /\  (in2 &lt;= out1)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empty = out2 + 1 in1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full = out1 – in2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Producer/consumer problem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/>
              <a:t>in1 = out1 = in2 = out2 = 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Producer: 		Consumer1: 		Consumer2: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     do true </a:t>
            </a:r>
            <a:r>
              <a:rPr lang="en-US">
                <a:sym typeface="Wingdings" pitchFamily="2" charset="2"/>
              </a:rPr>
              <a:t>       	      </a:t>
            </a:r>
            <a:r>
              <a:rPr lang="en-US"/>
              <a:t>do true </a:t>
            </a:r>
            <a:r>
              <a:rPr lang="en-US">
                <a:sym typeface="Wingdings" pitchFamily="2" charset="2"/>
              </a:rPr>
              <a:t>		 </a:t>
            </a:r>
            <a:r>
              <a:rPr lang="en-US"/>
              <a:t>do true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	           	produce pdata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         in1 = in1 + 1		in2 = in2 + 1	          in3 = in3 + 1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              buf = pdata </a:t>
            </a:r>
            <a:r>
              <a:rPr lang="en-US" sz="1400" i="1"/>
              <a:t> 		</a:t>
            </a:r>
            <a:r>
              <a:rPr lang="en-US"/>
              <a:t>cdata = buf	          cdata = buf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	out1 = out1 + 1		out2 = out2 + 1	          out3 = out3 + 1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		          		consume cdata	          consume cdata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	     od 	 	     od			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oc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Invariant: 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Readers/writers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reader and a writer cannot read and write respectively at the same time. </a:t>
            </a:r>
          </a:p>
          <a:p>
            <a:pPr eaLnBrk="1" hangingPunct="1"/>
            <a:r>
              <a:rPr lang="en-US" dirty="0" smtClean="0"/>
              <a:t>Two writers cannot write at the same time.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Readers/writers problem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Reader[i]: 			Writer[j]: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do true </a:t>
            </a:r>
            <a:r>
              <a:rPr lang="en-US" sz="2000">
                <a:sym typeface="Wingdings" pitchFamily="2" charset="2"/>
              </a:rPr>
              <a:t> 		      </a:t>
            </a:r>
            <a:r>
              <a:rPr lang="en-US" sz="2000"/>
              <a:t>do true </a:t>
            </a:r>
            <a:r>
              <a:rPr lang="en-US" sz="2000">
                <a:sym typeface="Wingdings" pitchFamily="2" charset="2"/>
              </a:rPr>
              <a:t></a:t>
            </a: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P(rw)				P(rw) 	          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      		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              read                          		 write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 		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 V(rw)				V(rw)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     od 			      od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oc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TITLE" val="825_F08_Lecture8"/>
  <p:tag name="FOLDERNAME" val="825_F08_Lecture8_230908130320"/>
  <p:tag name="PD" val="1820548"/>
  <p:tag name="NPWI" val="57"/>
  <p:tag name="WMSI" val="274"/>
  <p:tag name="WMIS" val="12752"/>
  <p:tag name="PREC" val="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2"/>
  <p:tag name="LFXCI" val="2"/>
  <p:tag name="SWI" val="33"/>
  <p:tag name="CVB" val="33"/>
  <p:tag name="NBP" val="1"/>
  <p:tag name="SPT" val="TRUE"/>
  <p:tag name="SVT" val="TRUE"/>
  <p:tag name="CII" val="3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8"/>
  <p:tag name="LFXCI" val="0"/>
  <p:tag name="SVT" val="TRUE"/>
  <p:tag name="SWI" val="34"/>
  <p:tag name="CVB" val="34"/>
  <p:tag name="NBP" val="1"/>
  <p:tag name="SPT" val="TRUE"/>
  <p:tag name="CII" val="3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9"/>
  <p:tag name="LFXCI" val="0"/>
  <p:tag name="SVT" val="TRUE"/>
  <p:tag name="SWI" val="35"/>
  <p:tag name="CVB" val="35"/>
  <p:tag name="NBP" val="1"/>
  <p:tag name="SPT" val="TRUE"/>
  <p:tag name="CII" val="3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10"/>
  <p:tag name="LFXCI" val="0"/>
  <p:tag name="SVT" val="TRUE"/>
  <p:tag name="SWI" val="36"/>
  <p:tag name="CVB" val="36"/>
  <p:tag name="NBP" val="1"/>
  <p:tag name="SPT" val="TRUE"/>
  <p:tag name="CII" val="3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7"/>
  <p:tag name="LFXCI" val="2"/>
  <p:tag name="SWI" val="38"/>
  <p:tag name="CVB" val="38"/>
  <p:tag name="NBP" val="1"/>
  <p:tag name="SPT" val="TRUE"/>
  <p:tag name="SVT" val="TRUE"/>
  <p:tag name="CII" val="3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40"/>
  <p:tag name="LFXCI" val="3"/>
  <p:tag name="SVT" val="TRUE"/>
  <p:tag name="SWI" val="42"/>
  <p:tag name="CVB" val="42"/>
  <p:tag name="NBP" val="1"/>
  <p:tag name="SPT" val="TRUE"/>
  <p:tag name="CII" val="4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" val="1"/>
  <p:tag name="AIBP" val="0"/>
  <p:tag name="ITS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"/>
  <p:tag name="NBP" val="1"/>
  <p:tag name="CVB" val="13"/>
  <p:tag name="SPT" val="FALSE"/>
  <p:tag name="BSN" val="13"/>
  <p:tag name="LFXCI" val="0"/>
  <p:tag name="SVT" val="TRUE"/>
  <p:tag name="CII" val="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1"/>
  <p:tag name="CVB" val="41"/>
  <p:tag name="NBP" val="1"/>
  <p:tag name="SPT" val="TRUE"/>
  <p:tag name="BSN" val="41"/>
  <p:tag name="LFXCI" val="2"/>
  <p:tag name="SVT" val="TRUE"/>
  <p:tag name="CII" val="4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"/>
  <p:tag name="CVB" val="43"/>
  <p:tag name="NBP" val="1"/>
  <p:tag name="SPT" val="TRUE"/>
  <p:tag name="BSN" val="43"/>
  <p:tag name="LFXCI" val="1"/>
  <p:tag name="SVT" val="TRUE"/>
  <p:tag name="CII" val="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CVB" val="1"/>
  <p:tag name="SPT" val="FALSE"/>
  <p:tag name="BSN" val="1"/>
  <p:tag name="LFXCI" val="0"/>
  <p:tag name="SVT" val="TRUE"/>
  <p:tag name="CII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5"/>
  <p:tag name="CVB" val="45"/>
  <p:tag name="NBP" val="1"/>
  <p:tag name="SPT" val="TRUE"/>
  <p:tag name="BSN" val="45"/>
  <p:tag name="LFXCI" val="2"/>
  <p:tag name="SVT" val="TRUE"/>
  <p:tag name="CII" val="4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7"/>
  <p:tag name="CVB" val="47"/>
  <p:tag name="NBP" val="1"/>
  <p:tag name="SPT" val="TRUE"/>
  <p:tag name="BSN" val="47"/>
  <p:tag name="LFXCI" val="2"/>
  <p:tag name="SVT" val="TRUE"/>
  <p:tag name="CII" val="4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"/>
  <p:tag name="CVB" val="48"/>
  <p:tag name="NBP" val="1"/>
  <p:tag name="SPT" val="TRUE"/>
  <p:tag name="BSN" val="48"/>
  <p:tag name="LFXCI" val="2"/>
  <p:tag name="SVT" val="TRUE"/>
  <p:tag name="CII" val="4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0"/>
  <p:tag name="CVB" val="50"/>
  <p:tag name="NBP" val="1"/>
  <p:tag name="SPT" val="TRUE"/>
  <p:tag name="BSN" val="50"/>
  <p:tag name="LFXCI" val="4"/>
  <p:tag name="SVT" val="TRUE"/>
  <p:tag name="CII" val="5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CVB" val="51"/>
  <p:tag name="NBP" val="1"/>
  <p:tag name="SPT" val="TRUE"/>
  <p:tag name="BSN" val="51"/>
  <p:tag name="LFXCI" val="2"/>
  <p:tag name="SVT" val="TRUE"/>
  <p:tag name="CII" val="5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"/>
  <p:tag name="NBP" val="1"/>
  <p:tag name="CVB" val="21"/>
  <p:tag name="SPT" val="FALSE"/>
  <p:tag name="BSN" val="21"/>
  <p:tag name="LFXCI" val="0"/>
  <p:tag name="SVT" val="TRUE"/>
  <p:tag name="CII" val="2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CVB" val="56"/>
  <p:tag name="NBP" val="1"/>
  <p:tag name="SPT" val="TRUE"/>
  <p:tag name="BSN" val="56"/>
  <p:tag name="LFXCI" val="5"/>
  <p:tag name="SVT" val="TRUE"/>
  <p:tag name="CII" val="5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5"/>
  <p:tag name="CVB" val="55"/>
  <p:tag name="NBP" val="1"/>
  <p:tag name="SPT" val="TRUE"/>
  <p:tag name="BSN" val="55"/>
  <p:tag name="LFXCI" val="2"/>
  <p:tag name="SVT" val="TRUE"/>
  <p:tag name="CII" val="5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"/>
  <p:tag name="NBP" val="1"/>
  <p:tag name="CVB" val="24"/>
  <p:tag name="SPT" val="FALSE"/>
  <p:tag name="BSN" val="24"/>
  <p:tag name="LFXCI" val="0"/>
  <p:tag name="SVT" val="TRUE"/>
  <p:tag name="CII" val="2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5"/>
  <p:tag name="NBP" val="1"/>
  <p:tag name="CVB" val="25"/>
  <p:tag name="SPT" val="FALSE"/>
  <p:tag name="BSN" val="25"/>
  <p:tag name="LFXCI" val="0"/>
  <p:tag name="SVT" val="TRUE"/>
  <p:tag name="CII" val="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2"/>
  <p:tag name="LFXCI" val="0"/>
  <p:tag name="SWI" val="27"/>
  <p:tag name="CVB" val="27"/>
  <p:tag name="NBP" val="1"/>
  <p:tag name="SPT" val="TRUE"/>
  <p:tag name="SVT" val="TRUE"/>
  <p:tag name="CII" val="2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"/>
  <p:tag name="LFXCI" val="0"/>
  <p:tag name="SWI" val="28"/>
  <p:tag name="CVB" val="28"/>
  <p:tag name="NBP" val="1"/>
  <p:tag name="SPT" val="TRUE"/>
  <p:tag name="SVT" val="TRUE"/>
  <p:tag name="CII" val="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" val="1"/>
  <p:tag name="AIBP" val="0"/>
  <p:tag name="I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" val="1"/>
  <p:tag name="AIBP" val="0"/>
  <p:tag name="ITS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29"/>
  <p:tag name="LFXCI" val="2"/>
  <p:tag name="SWI" val="30"/>
  <p:tag name="CVB" val="30"/>
  <p:tag name="NBP" val="1"/>
  <p:tag name="SPT" val="TRUE"/>
  <p:tag name="SVT" val="TRUE"/>
  <p:tag name="CII" val="3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5"/>
  <p:tag name="LFXCI" val="0"/>
  <p:tag name="SWI" val="31"/>
  <p:tag name="CVB" val="31"/>
  <p:tag name="NBP" val="1"/>
  <p:tag name="SPT" val="TRUE"/>
  <p:tag name="SVT" val="TRUE"/>
  <p:tag name="CII" val="3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"/>
  <p:tag name="NBP" val="1"/>
  <p:tag name="CVB" val="6"/>
  <p:tag name="SPT" val="FALSE"/>
  <p:tag name="BSN" val="6"/>
  <p:tag name="LFXCI" val="0"/>
  <p:tag name="SVT" val="TRUE"/>
  <p:tag name="CII" val="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271</Words>
  <Application>Microsoft Office PowerPoint</Application>
  <PresentationFormat>On-screen Show (4:3)</PresentationFormat>
  <Paragraphs>264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CIS 720</vt:lpstr>
      <vt:lpstr>Producer/consumer problem</vt:lpstr>
      <vt:lpstr>Producer/consumer problem</vt:lpstr>
      <vt:lpstr>Producer/consumer problem</vt:lpstr>
      <vt:lpstr>Producer/consumer problem</vt:lpstr>
      <vt:lpstr>Producer/consumer problem</vt:lpstr>
      <vt:lpstr>Producer/consumer problem</vt:lpstr>
      <vt:lpstr>Readers/writers problem</vt:lpstr>
      <vt:lpstr>Readers/writers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Technique of Passing the baton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Weak Reader preference</vt:lpstr>
      <vt:lpstr>Strong Reader preference</vt:lpstr>
      <vt:lpstr>Strong Writer preference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825_F08_Lecture8</dc:title>
  <dc:creator>singh</dc:creator>
  <cp:lastModifiedBy>Gurdip Singh</cp:lastModifiedBy>
  <cp:revision>43</cp:revision>
  <dcterms:created xsi:type="dcterms:W3CDTF">2007-09-12T19:15:42Z</dcterms:created>
  <dcterms:modified xsi:type="dcterms:W3CDTF">2013-09-12T17:40:47Z</dcterms:modified>
</cp:coreProperties>
</file>